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6" d="100"/>
          <a:sy n="66" d="100"/>
        </p:scale>
        <p:origin x="79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8458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983587"/>
            <a:ext cx="7556421" cy="1559243"/>
          </a:xfrm>
          <a:prstGeom prst="rect">
            <a:avLst/>
          </a:prstGeom>
          <a:noFill/>
          <a:ln/>
        </p:spPr>
        <p:txBody>
          <a:bodyPr wrap="square" lIns="0" tIns="0" rIns="0" bIns="0" rtlCol="0" anchor="t"/>
          <a:lstStyle/>
          <a:p>
            <a:pPr marL="0" indent="0" algn="r" rtl="1">
              <a:lnSpc>
                <a:spcPts val="6100"/>
              </a:lnSpc>
              <a:buNone/>
            </a:pPr>
            <a:r>
              <a:rPr lang="en-US" sz="4900" b="1" dirty="0">
                <a:solidFill>
                  <a:srgbClr val="F95F88"/>
                </a:solidFill>
                <a:latin typeface="Times New Roman" panose="02020603050405020304" pitchFamily="18" charset="0"/>
                <a:ea typeface="Petrona Bold" pitchFamily="34" charset="-122"/>
                <a:cs typeface="Times New Roman" panose="02020603050405020304" pitchFamily="18" charset="0"/>
              </a:rPr>
              <a:t> </a:t>
            </a:r>
            <a:r>
              <a:rPr lang="en-US" sz="4900" b="1" dirty="0" err="1">
                <a:solidFill>
                  <a:srgbClr val="F95F88"/>
                </a:solidFill>
                <a:latin typeface="Times New Roman" panose="02020603050405020304" pitchFamily="18" charset="0"/>
                <a:ea typeface="Petrona Bold" pitchFamily="34" charset="-122"/>
                <a:cs typeface="Times New Roman" panose="02020603050405020304" pitchFamily="18" charset="0"/>
              </a:rPr>
              <a:t>SkillCraft</a:t>
            </a:r>
            <a:r>
              <a:rPr lang="en-US" sz="4900" b="1" dirty="0">
                <a:solidFill>
                  <a:srgbClr val="F95F88"/>
                </a:solidFill>
                <a:latin typeface="Times New Roman" panose="02020603050405020304" pitchFamily="18" charset="0"/>
                <a:ea typeface="Petrona Bold" pitchFamily="34" charset="-122"/>
                <a:cs typeface="Times New Roman" panose="02020603050405020304" pitchFamily="18" charset="0"/>
              </a:rPr>
              <a:t> تحليل معماري وتفاصيل التنفيذ</a:t>
            </a:r>
            <a:endParaRPr lang="en-US" sz="4900" dirty="0">
              <a:latin typeface="Times New Roman" panose="02020603050405020304" pitchFamily="18" charset="0"/>
              <a:cs typeface="Times New Roman" panose="02020603050405020304" pitchFamily="18" charset="0"/>
            </a:endParaRPr>
          </a:p>
        </p:txBody>
      </p:sp>
      <p:sp>
        <p:nvSpPr>
          <p:cNvPr id="4" name="Text 1"/>
          <p:cNvSpPr/>
          <p:nvPr/>
        </p:nvSpPr>
        <p:spPr>
          <a:xfrm>
            <a:off x="793790" y="4882991"/>
            <a:ext cx="7556421" cy="362903"/>
          </a:xfrm>
          <a:prstGeom prst="rect">
            <a:avLst/>
          </a:prstGeom>
          <a:noFill/>
          <a:ln/>
        </p:spPr>
        <p:txBody>
          <a:bodyPr wrap="non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نظرة عميقة إلى البنية التقنية والتطبيقية </a:t>
            </a:r>
            <a:r>
              <a:rPr lang="en-US" sz="1750" dirty="0" err="1">
                <a:solidFill>
                  <a:srgbClr val="272525"/>
                </a:solidFill>
                <a:latin typeface="Times New Roman" panose="02020603050405020304" pitchFamily="18" charset="0"/>
                <a:ea typeface="Inter" pitchFamily="34" charset="-122"/>
                <a:cs typeface="Times New Roman" panose="02020603050405020304" pitchFamily="18" charset="0"/>
              </a:rPr>
              <a:t>لمنصة</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a:t>
            </a:r>
            <a:r>
              <a:rPr lang="en-US" sz="1750" dirty="0" err="1">
                <a:solidFill>
                  <a:srgbClr val="272525"/>
                </a:solidFill>
                <a:latin typeface="Times New Roman" panose="02020603050405020304" pitchFamily="18" charset="0"/>
                <a:ea typeface="Inter" pitchFamily="34" charset="-122"/>
                <a:cs typeface="Times New Roman" panose="02020603050405020304" pitchFamily="18" charset="0"/>
              </a:rPr>
              <a:t>SkillCraft</a:t>
            </a:r>
            <a:r>
              <a:rPr lang="ar-SY" sz="1750" dirty="0">
                <a:solidFill>
                  <a:srgbClr val="272525"/>
                </a:solidFill>
                <a:latin typeface="Times New Roman" panose="02020603050405020304" pitchFamily="18" charset="0"/>
                <a:ea typeface="Inter" pitchFamily="34" charset="-122"/>
                <a:cs typeface="Times New Roman" panose="02020603050405020304" pitchFamily="18" charset="0"/>
              </a:rPr>
              <a:t>.</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10436662" y="371951"/>
            <a:ext cx="3720346" cy="465058"/>
          </a:xfrm>
          <a:prstGeom prst="rect">
            <a:avLst/>
          </a:prstGeom>
          <a:noFill/>
          <a:ln/>
        </p:spPr>
        <p:txBody>
          <a:bodyPr wrap="none" lIns="0" tIns="0" rIns="0" bIns="0" rtlCol="0" anchor="t"/>
          <a:lstStyle/>
          <a:p>
            <a:pPr marL="0" indent="0" algn="r" rtl="1">
              <a:lnSpc>
                <a:spcPts val="3650"/>
              </a:lnSpc>
              <a:buNone/>
            </a:pPr>
            <a:r>
              <a:rPr lang="en-US" sz="2900" b="1" dirty="0">
                <a:solidFill>
                  <a:srgbClr val="F95F88"/>
                </a:solidFill>
                <a:latin typeface="Times New Roman" panose="02020603050405020304" pitchFamily="18" charset="0"/>
                <a:ea typeface="Petrona Bold" pitchFamily="34" charset="-122"/>
                <a:cs typeface="Times New Roman" panose="02020603050405020304" pitchFamily="18" charset="0"/>
              </a:rPr>
              <a:t>ما هو SkillCraft؟</a:t>
            </a:r>
            <a:endParaRPr lang="en-US" sz="2900" dirty="0">
              <a:latin typeface="Times New Roman" panose="02020603050405020304" pitchFamily="18" charset="0"/>
              <a:cs typeface="Times New Roman" panose="02020603050405020304" pitchFamily="18" charset="0"/>
            </a:endParaRPr>
          </a:p>
        </p:txBody>
      </p:sp>
      <p:sp>
        <p:nvSpPr>
          <p:cNvPr id="3" name="Text 1"/>
          <p:cNvSpPr/>
          <p:nvPr/>
        </p:nvSpPr>
        <p:spPr>
          <a:xfrm>
            <a:off x="5290066" y="1175147"/>
            <a:ext cx="1860113" cy="232410"/>
          </a:xfrm>
          <a:prstGeom prst="rect">
            <a:avLst/>
          </a:prstGeom>
          <a:noFill/>
          <a:ln/>
        </p:spPr>
        <p:txBody>
          <a:bodyPr wrap="none" lIns="0" tIns="0" rIns="0" bIns="0" rtlCol="0" anchor="t"/>
          <a:lstStyle/>
          <a:p>
            <a:pPr marL="0" indent="0" algn="r" rtl="1">
              <a:lnSpc>
                <a:spcPts val="1800"/>
              </a:lnSpc>
              <a:buNone/>
            </a:pPr>
            <a:r>
              <a:rPr lang="en-US" sz="2800" b="1" dirty="0">
                <a:solidFill>
                  <a:srgbClr val="F95F88"/>
                </a:solidFill>
                <a:latin typeface="Times New Roman" panose="02020603050405020304" pitchFamily="18" charset="0"/>
                <a:ea typeface="Petrona Bold" pitchFamily="34" charset="-122"/>
                <a:cs typeface="Times New Roman" panose="02020603050405020304" pitchFamily="18" charset="0"/>
              </a:rPr>
              <a:t>الفكرة الأساسية</a:t>
            </a:r>
            <a:endParaRPr lang="en-US" sz="2800" dirty="0">
              <a:latin typeface="Times New Roman" panose="02020603050405020304" pitchFamily="18" charset="0"/>
              <a:cs typeface="Times New Roman" panose="02020603050405020304" pitchFamily="18" charset="0"/>
            </a:endParaRPr>
          </a:p>
        </p:txBody>
      </p:sp>
      <p:sp>
        <p:nvSpPr>
          <p:cNvPr id="4" name="Text 2"/>
          <p:cNvSpPr/>
          <p:nvPr/>
        </p:nvSpPr>
        <p:spPr>
          <a:xfrm>
            <a:off x="473393" y="1542812"/>
            <a:ext cx="6676787" cy="432673"/>
          </a:xfrm>
          <a:prstGeom prst="rect">
            <a:avLst/>
          </a:prstGeom>
          <a:noFill/>
          <a:ln/>
        </p:spPr>
        <p:txBody>
          <a:bodyPr wrap="square" lIns="0" tIns="0" rIns="0" bIns="0" rtlCol="0" anchor="t"/>
          <a:lstStyle/>
          <a:p>
            <a:pPr marL="0" indent="0" algn="r" rtl="1">
              <a:lnSpc>
                <a:spcPts val="1700"/>
              </a:lnSpc>
              <a:buNone/>
            </a:pPr>
            <a:r>
              <a:rPr lang="en-US" dirty="0">
                <a:solidFill>
                  <a:srgbClr val="272525"/>
                </a:solidFill>
                <a:latin typeface="Times New Roman" panose="02020603050405020304" pitchFamily="18" charset="0"/>
                <a:ea typeface="Inter" pitchFamily="34" charset="-122"/>
                <a:cs typeface="Times New Roman" panose="02020603050405020304" pitchFamily="18" charset="0"/>
              </a:rPr>
              <a:t>SkillCraft هو تطبيق ويب حديث لتوجيه التعلم، مصمم لإرشاد المستخدمين عبر مسارات تعليمية منظمة تسمى "خرائط الطريق".</a:t>
            </a:r>
            <a:endParaRPr lang="en-US" dirty="0">
              <a:latin typeface="Times New Roman" panose="02020603050405020304" pitchFamily="18" charset="0"/>
              <a:cs typeface="Times New Roman" panose="02020603050405020304" pitchFamily="18" charset="0"/>
            </a:endParaRPr>
          </a:p>
        </p:txBody>
      </p:sp>
      <p:sp>
        <p:nvSpPr>
          <p:cNvPr id="5" name="Text 3"/>
          <p:cNvSpPr/>
          <p:nvPr/>
        </p:nvSpPr>
        <p:spPr>
          <a:xfrm>
            <a:off x="5290066" y="2110740"/>
            <a:ext cx="1860113" cy="232410"/>
          </a:xfrm>
          <a:prstGeom prst="rect">
            <a:avLst/>
          </a:prstGeom>
          <a:noFill/>
          <a:ln/>
        </p:spPr>
        <p:txBody>
          <a:bodyPr wrap="none" lIns="0" tIns="0" rIns="0" bIns="0" rtlCol="0" anchor="t"/>
          <a:lstStyle/>
          <a:p>
            <a:pPr marL="0" indent="0" algn="r" rtl="1">
              <a:lnSpc>
                <a:spcPts val="1800"/>
              </a:lnSpc>
              <a:buNone/>
            </a:pPr>
            <a:r>
              <a:rPr lang="en-US" sz="2800" b="1" dirty="0">
                <a:solidFill>
                  <a:srgbClr val="F95F88"/>
                </a:solidFill>
                <a:latin typeface="Times New Roman" panose="02020603050405020304" pitchFamily="18" charset="0"/>
                <a:ea typeface="Petrona Bold" pitchFamily="34" charset="-122"/>
                <a:cs typeface="Times New Roman" panose="02020603050405020304" pitchFamily="18" charset="0"/>
              </a:rPr>
              <a:t>المشكلة التي نحلها</a:t>
            </a:r>
            <a:endParaRPr lang="en-US" sz="2800" dirty="0">
              <a:latin typeface="Times New Roman" panose="02020603050405020304" pitchFamily="18" charset="0"/>
              <a:cs typeface="Times New Roman" panose="02020603050405020304" pitchFamily="18" charset="0"/>
            </a:endParaRPr>
          </a:p>
        </p:txBody>
      </p:sp>
      <p:sp>
        <p:nvSpPr>
          <p:cNvPr id="6" name="Text 4"/>
          <p:cNvSpPr/>
          <p:nvPr/>
        </p:nvSpPr>
        <p:spPr>
          <a:xfrm>
            <a:off x="473393" y="2478405"/>
            <a:ext cx="6676787" cy="216337"/>
          </a:xfrm>
          <a:prstGeom prst="rect">
            <a:avLst/>
          </a:prstGeom>
          <a:noFill/>
          <a:ln/>
        </p:spPr>
        <p:txBody>
          <a:bodyPr wrap="none" lIns="0" tIns="0" rIns="0" bIns="0" rtlCol="0" anchor="t"/>
          <a:lstStyle/>
          <a:p>
            <a:pPr marL="0" indent="0" algn="r" rtl="1">
              <a:lnSpc>
                <a:spcPts val="1700"/>
              </a:lnSpc>
              <a:buNone/>
            </a:pPr>
            <a:r>
              <a:rPr lang="en-US" dirty="0">
                <a:solidFill>
                  <a:srgbClr val="272525"/>
                </a:solidFill>
                <a:latin typeface="Times New Roman" panose="02020603050405020304" pitchFamily="18" charset="0"/>
                <a:ea typeface="Inter" pitchFamily="34" charset="-122"/>
                <a:cs typeface="Times New Roman" panose="02020603050405020304" pitchFamily="18" charset="0"/>
              </a:rPr>
              <a:t>يحل SkillCraft التحدي الشائع للمتعلمين الذاتيين: معرفة </a:t>
            </a:r>
            <a:r>
              <a:rPr lang="en-US" b="1" dirty="0">
                <a:solidFill>
                  <a:srgbClr val="272525"/>
                </a:solidFill>
                <a:latin typeface="Times New Roman" panose="02020603050405020304" pitchFamily="18" charset="0"/>
                <a:ea typeface="Inter" pitchFamily="34" charset="-122"/>
                <a:cs typeface="Times New Roman" panose="02020603050405020304" pitchFamily="18" charset="0"/>
              </a:rPr>
              <a:t>ماذا</a:t>
            </a:r>
            <a:r>
              <a:rPr lang="en-US" dirty="0">
                <a:solidFill>
                  <a:srgbClr val="272525"/>
                </a:solidFill>
                <a:latin typeface="Times New Roman" panose="02020603050405020304" pitchFamily="18" charset="0"/>
                <a:ea typeface="Inter" pitchFamily="34" charset="-122"/>
                <a:cs typeface="Times New Roman" panose="02020603050405020304" pitchFamily="18" charset="0"/>
              </a:rPr>
              <a:t> يتعلمون و</a:t>
            </a:r>
            <a:r>
              <a:rPr lang="en-US" b="1" dirty="0">
                <a:solidFill>
                  <a:srgbClr val="272525"/>
                </a:solidFill>
                <a:latin typeface="Times New Roman" panose="02020603050405020304" pitchFamily="18" charset="0"/>
                <a:ea typeface="Inter" pitchFamily="34" charset="-122"/>
                <a:cs typeface="Times New Roman" panose="02020603050405020304" pitchFamily="18" charset="0"/>
              </a:rPr>
              <a:t>بأي ترتيب</a:t>
            </a:r>
            <a:r>
              <a:rPr lang="en-US" dirty="0">
                <a:solidFill>
                  <a:srgbClr val="272525"/>
                </a:solidFill>
                <a:latin typeface="Times New Roman" panose="02020603050405020304" pitchFamily="18" charset="0"/>
                <a:ea typeface="Inter" pitchFamily="34" charset="-122"/>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pic>
        <p:nvPicPr>
          <p:cNvPr id="7" name="Image 0" descr="preencoded.png"/>
          <p:cNvPicPr>
            <a:picLocks noChangeAspect="1"/>
          </p:cNvPicPr>
          <p:nvPr/>
        </p:nvPicPr>
        <p:blipFill>
          <a:blip r:embed="rId3"/>
          <a:stretch>
            <a:fillRect/>
          </a:stretch>
        </p:blipFill>
        <p:spPr>
          <a:xfrm>
            <a:off x="7487841" y="1192054"/>
            <a:ext cx="6676787" cy="6676787"/>
          </a:xfrm>
          <a:prstGeom prst="rect">
            <a:avLst/>
          </a:prstGeom>
        </p:spPr>
      </p:pic>
      <p:sp>
        <p:nvSpPr>
          <p:cNvPr id="8" name="Text 5"/>
          <p:cNvSpPr/>
          <p:nvPr/>
        </p:nvSpPr>
        <p:spPr>
          <a:xfrm>
            <a:off x="473393" y="8173164"/>
            <a:ext cx="13683615" cy="216337"/>
          </a:xfrm>
          <a:prstGeom prst="rect">
            <a:avLst/>
          </a:prstGeom>
          <a:noFill/>
          <a:ln/>
        </p:spPr>
        <p:txBody>
          <a:bodyPr wrap="none" lIns="0" tIns="0" rIns="0" bIns="0" rtlCol="0" anchor="t"/>
          <a:lstStyle/>
          <a:p>
            <a:pPr marL="0" indent="0" algn="r">
              <a:lnSpc>
                <a:spcPts val="1700"/>
              </a:lnSpc>
              <a:buNone/>
            </a:pPr>
            <a:endParaRPr lang="en-US" sz="1050" dirty="0">
              <a:latin typeface="Times New Roman" panose="02020603050405020304" pitchFamily="18" charset="0"/>
              <a:cs typeface="Times New Roman" panose="02020603050405020304" pitchFamily="18" charset="0"/>
            </a:endParaRPr>
          </a:p>
        </p:txBody>
      </p:sp>
      <p:sp>
        <p:nvSpPr>
          <p:cNvPr id="9" name="Text 6"/>
          <p:cNvSpPr/>
          <p:nvPr/>
        </p:nvSpPr>
        <p:spPr>
          <a:xfrm>
            <a:off x="12296894" y="8592383"/>
            <a:ext cx="1860113" cy="232410"/>
          </a:xfrm>
          <a:prstGeom prst="rect">
            <a:avLst/>
          </a:prstGeom>
          <a:noFill/>
          <a:ln/>
        </p:spPr>
        <p:txBody>
          <a:bodyPr wrap="none" lIns="0" tIns="0" rIns="0" bIns="0" rtlCol="0" anchor="t"/>
          <a:lstStyle/>
          <a:p>
            <a:pPr marL="0" indent="0" algn="r" rtl="1">
              <a:lnSpc>
                <a:spcPts val="1800"/>
              </a:lnSpc>
              <a:buNone/>
            </a:pPr>
            <a:r>
              <a:rPr lang="en-US" sz="1450" b="1" dirty="0">
                <a:solidFill>
                  <a:srgbClr val="F95F88"/>
                </a:solidFill>
                <a:latin typeface="Times New Roman" panose="02020603050405020304" pitchFamily="18" charset="0"/>
                <a:ea typeface="Petrona Bold" pitchFamily="34" charset="-122"/>
                <a:cs typeface="Times New Roman" panose="02020603050405020304" pitchFamily="18" charset="0"/>
              </a:rPr>
              <a:t>رؤيتنا</a:t>
            </a:r>
            <a:endParaRPr lang="en-US" sz="1450" dirty="0">
              <a:latin typeface="Times New Roman" panose="02020603050405020304" pitchFamily="18" charset="0"/>
              <a:cs typeface="Times New Roman" panose="02020603050405020304" pitchFamily="18" charset="0"/>
            </a:endParaRPr>
          </a:p>
        </p:txBody>
      </p:sp>
      <p:sp>
        <p:nvSpPr>
          <p:cNvPr id="10" name="Text 7"/>
          <p:cNvSpPr/>
          <p:nvPr/>
        </p:nvSpPr>
        <p:spPr>
          <a:xfrm>
            <a:off x="473393" y="9027676"/>
            <a:ext cx="13683615" cy="216337"/>
          </a:xfrm>
          <a:prstGeom prst="rect">
            <a:avLst/>
          </a:prstGeom>
          <a:noFill/>
          <a:ln/>
        </p:spPr>
        <p:txBody>
          <a:bodyPr wrap="none" lIns="0" tIns="0" rIns="0" bIns="0" rtlCol="0" anchor="t"/>
          <a:lstStyle/>
          <a:p>
            <a:pPr marL="0" indent="0" algn="r" rtl="1">
              <a:lnSpc>
                <a:spcPts val="1700"/>
              </a:lnSpc>
              <a:buNone/>
            </a:pPr>
            <a:r>
              <a:rPr lang="en-US" sz="1050" dirty="0">
                <a:solidFill>
                  <a:srgbClr val="272525"/>
                </a:solidFill>
                <a:latin typeface="Times New Roman" panose="02020603050405020304" pitchFamily="18" charset="0"/>
                <a:ea typeface="Inter" pitchFamily="34" charset="-122"/>
                <a:cs typeface="Times New Roman" panose="02020603050405020304" pitchFamily="18" charset="0"/>
              </a:rPr>
              <a:t>أن نصبح المنصة المفضلة للأفراد لإتقان مهارات جديدة من خلال توفير رحلات تعلم واضحة، خطوة بخطوة، وجذابة بصريًا، معززة بتوليد المحتوى المدعوم بالذكاء الاصطناعي.</a:t>
            </a:r>
            <a:endParaRPr lang="en-US" sz="1050" dirty="0">
              <a:latin typeface="Times New Roman" panose="02020603050405020304" pitchFamily="18" charset="0"/>
              <a:cs typeface="Times New Roman" panose="02020603050405020304" pitchFamily="18" charset="0"/>
            </a:endParaRPr>
          </a:p>
        </p:txBody>
      </p:sp>
      <p:sp>
        <p:nvSpPr>
          <p:cNvPr id="11" name="Text 8"/>
          <p:cNvSpPr/>
          <p:nvPr/>
        </p:nvSpPr>
        <p:spPr>
          <a:xfrm>
            <a:off x="473393" y="9396174"/>
            <a:ext cx="13683615" cy="216337"/>
          </a:xfrm>
          <a:prstGeom prst="rect">
            <a:avLst/>
          </a:prstGeom>
          <a:noFill/>
          <a:ln/>
        </p:spPr>
        <p:txBody>
          <a:bodyPr wrap="none" lIns="0" tIns="0" rIns="0" bIns="0" rtlCol="0" anchor="t"/>
          <a:lstStyle/>
          <a:p>
            <a:pPr marL="0" indent="0" algn="r">
              <a:lnSpc>
                <a:spcPts val="1700"/>
              </a:lnSpc>
              <a:buNone/>
            </a:pPr>
            <a:endParaRPr lang="en-US" sz="10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2597348" y="1426250"/>
            <a:ext cx="5807512" cy="725924"/>
          </a:xfrm>
          <a:prstGeom prst="rect">
            <a:avLst/>
          </a:prstGeom>
          <a:noFill/>
          <a:ln/>
        </p:spPr>
        <p:txBody>
          <a:bodyPr wrap="none" lIns="0" tIns="0" rIns="0" bIns="0" rtlCol="0" anchor="t"/>
          <a:lstStyle/>
          <a:p>
            <a:pPr marL="0" indent="0" algn="r" rtl="1">
              <a:lnSpc>
                <a:spcPts val="5700"/>
              </a:lnSpc>
              <a:buNone/>
            </a:pPr>
            <a:r>
              <a:rPr lang="en-US" sz="4550" b="1" dirty="0">
                <a:solidFill>
                  <a:srgbClr val="F95F88"/>
                </a:solidFill>
                <a:latin typeface="Times New Roman" panose="02020603050405020304" pitchFamily="18" charset="0"/>
                <a:ea typeface="Petrona Bold" pitchFamily="34" charset="-122"/>
                <a:cs typeface="Times New Roman" panose="02020603050405020304" pitchFamily="18" charset="0"/>
              </a:rPr>
              <a:t>نظرة عامة على بنية النظام</a:t>
            </a:r>
            <a:endParaRPr lang="en-US" sz="4550" dirty="0">
              <a:latin typeface="Times New Roman" panose="02020603050405020304" pitchFamily="18" charset="0"/>
              <a:cs typeface="Times New Roman" panose="02020603050405020304" pitchFamily="18" charset="0"/>
            </a:endParaRPr>
          </a:p>
        </p:txBody>
      </p:sp>
      <p:sp>
        <p:nvSpPr>
          <p:cNvPr id="4" name="Text 1"/>
          <p:cNvSpPr/>
          <p:nvPr/>
        </p:nvSpPr>
        <p:spPr>
          <a:xfrm>
            <a:off x="739140" y="2468880"/>
            <a:ext cx="7665720" cy="337899"/>
          </a:xfrm>
          <a:prstGeom prst="rect">
            <a:avLst/>
          </a:prstGeom>
          <a:noFill/>
          <a:ln/>
        </p:spPr>
        <p:txBody>
          <a:bodyPr wrap="none" lIns="0" tIns="0" rIns="0" bIns="0" rtlCol="0" anchor="t"/>
          <a:lstStyle/>
          <a:p>
            <a:pPr marL="0" indent="0" algn="r" rtl="1">
              <a:lnSpc>
                <a:spcPts val="2650"/>
              </a:lnSpc>
              <a:buNone/>
            </a:pP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يتكون SkillCraft من مكونين رئيسيين يعملان بتناغم لتقديم تجربة تعلم سلسة.</a:t>
            </a:r>
            <a:endParaRPr lang="en-US" sz="1650" dirty="0">
              <a:latin typeface="Times New Roman" panose="02020603050405020304" pitchFamily="18" charset="0"/>
              <a:cs typeface="Times New Roman" panose="02020603050405020304" pitchFamily="18" charset="0"/>
            </a:endParaRPr>
          </a:p>
        </p:txBody>
      </p:sp>
      <p:sp>
        <p:nvSpPr>
          <p:cNvPr id="5" name="Text 2"/>
          <p:cNvSpPr/>
          <p:nvPr/>
        </p:nvSpPr>
        <p:spPr>
          <a:xfrm>
            <a:off x="739140" y="3255407"/>
            <a:ext cx="3166229" cy="871061"/>
          </a:xfrm>
          <a:prstGeom prst="rect">
            <a:avLst/>
          </a:prstGeom>
          <a:noFill/>
          <a:ln/>
        </p:spPr>
        <p:txBody>
          <a:bodyPr wrap="square" lIns="0" tIns="0" rIns="0" bIns="0" rtlCol="0" anchor="t"/>
          <a:lstStyle/>
          <a:p>
            <a:pPr marL="0" indent="0" algn="r" rtl="1">
              <a:lnSpc>
                <a:spcPts val="3400"/>
              </a:lnSpc>
              <a:buNone/>
            </a:pPr>
            <a:r>
              <a:rPr lang="en-US" sz="2700" b="1" dirty="0">
                <a:solidFill>
                  <a:srgbClr val="F95F88"/>
                </a:solidFill>
                <a:latin typeface="Times New Roman" panose="02020603050405020304" pitchFamily="18" charset="0"/>
                <a:ea typeface="Petrona Bold" pitchFamily="34" charset="-122"/>
                <a:cs typeface="Times New Roman" panose="02020603050405020304" pitchFamily="18" charset="0"/>
              </a:rPr>
              <a:t>الواجهة </a:t>
            </a:r>
            <a:r>
              <a:rPr lang="en-US" sz="2700" b="1" dirty="0" err="1">
                <a:solidFill>
                  <a:srgbClr val="F95F88"/>
                </a:solidFill>
                <a:latin typeface="Times New Roman" panose="02020603050405020304" pitchFamily="18" charset="0"/>
                <a:ea typeface="Petrona Bold" pitchFamily="34" charset="-122"/>
                <a:cs typeface="Times New Roman" panose="02020603050405020304" pitchFamily="18" charset="0"/>
              </a:rPr>
              <a:t>الأمامية</a:t>
            </a:r>
            <a:r>
              <a:rPr lang="en-US" sz="2700" b="1" dirty="0">
                <a:solidFill>
                  <a:srgbClr val="F95F88"/>
                </a:solidFill>
                <a:latin typeface="Times New Roman" panose="02020603050405020304" pitchFamily="18" charset="0"/>
                <a:ea typeface="Petrona Bold" pitchFamily="34" charset="-122"/>
                <a:cs typeface="Times New Roman" panose="02020603050405020304" pitchFamily="18" charset="0"/>
              </a:rPr>
              <a:t> </a:t>
            </a:r>
            <a:r>
              <a:rPr lang="ar-SY" sz="2700" b="1" dirty="0">
                <a:solidFill>
                  <a:srgbClr val="F95F88"/>
                </a:solidFill>
                <a:latin typeface="Times New Roman" panose="02020603050405020304" pitchFamily="18" charset="0"/>
                <a:ea typeface="Petrona Bold" pitchFamily="34" charset="-122"/>
                <a:cs typeface="Times New Roman" panose="02020603050405020304" pitchFamily="18" charset="0"/>
              </a:rPr>
              <a:t>(</a:t>
            </a:r>
            <a:r>
              <a:rPr lang="en-US" sz="2700" b="1" dirty="0" err="1">
                <a:solidFill>
                  <a:srgbClr val="F95F88"/>
                </a:solidFill>
                <a:latin typeface="Times New Roman" panose="02020603050405020304" pitchFamily="18" charset="0"/>
                <a:ea typeface="Petrona Bold" pitchFamily="34" charset="-122"/>
                <a:cs typeface="Times New Roman" panose="02020603050405020304" pitchFamily="18" charset="0"/>
              </a:rPr>
              <a:t>العميل</a:t>
            </a:r>
            <a:r>
              <a:rPr lang="ar-SY" sz="2700" b="1" dirty="0">
                <a:solidFill>
                  <a:srgbClr val="F95F88"/>
                </a:solidFill>
                <a:latin typeface="Times New Roman" panose="02020603050405020304" pitchFamily="18" charset="0"/>
                <a:ea typeface="Petrona Bold" pitchFamily="34" charset="-122"/>
                <a:cs typeface="Times New Roman" panose="02020603050405020304" pitchFamily="18" charset="0"/>
              </a:rPr>
              <a:t>)</a:t>
            </a:r>
            <a:endParaRPr lang="en-US" sz="2700" dirty="0">
              <a:latin typeface="Times New Roman" panose="02020603050405020304" pitchFamily="18" charset="0"/>
              <a:cs typeface="Times New Roman" panose="02020603050405020304" pitchFamily="18" charset="0"/>
            </a:endParaRPr>
          </a:p>
        </p:txBody>
      </p:sp>
      <p:sp>
        <p:nvSpPr>
          <p:cNvPr id="6" name="Text 3"/>
          <p:cNvSpPr/>
          <p:nvPr/>
        </p:nvSpPr>
        <p:spPr>
          <a:xfrm>
            <a:off x="739140" y="4337566"/>
            <a:ext cx="3166229" cy="1351598"/>
          </a:xfrm>
          <a:prstGeom prst="rect">
            <a:avLst/>
          </a:prstGeom>
          <a:noFill/>
          <a:ln/>
        </p:spPr>
        <p:txBody>
          <a:bodyPr wrap="square" lIns="0" tIns="0" rIns="0" bIns="0" rtlCol="0" anchor="t"/>
          <a:lstStyle/>
          <a:p>
            <a:pPr marL="0" indent="0" algn="r" rtl="1">
              <a:lnSpc>
                <a:spcPts val="2650"/>
              </a:lnSpc>
              <a:buNone/>
            </a:pP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مبنية باستخدام </a:t>
            </a:r>
            <a:r>
              <a:rPr lang="en-US" sz="1650" b="1" dirty="0">
                <a:solidFill>
                  <a:srgbClr val="272525"/>
                </a:solidFill>
                <a:latin typeface="Times New Roman" panose="02020603050405020304" pitchFamily="18" charset="0"/>
                <a:ea typeface="Inter" pitchFamily="34" charset="-122"/>
                <a:cs typeface="Times New Roman" panose="02020603050405020304" pitchFamily="18" charset="0"/>
              </a:rPr>
              <a:t>React</a:t>
            </a: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 وهي مسؤولة عن واجهة المستخدم، تفاعل المستخدم، وإدارة الحالة من جانب العميل.</a:t>
            </a:r>
            <a:endParaRPr lang="en-US" sz="1650" dirty="0">
              <a:latin typeface="Times New Roman" panose="02020603050405020304" pitchFamily="18" charset="0"/>
              <a:cs typeface="Times New Roman" panose="02020603050405020304" pitchFamily="18" charset="0"/>
            </a:endParaRPr>
          </a:p>
        </p:txBody>
      </p:sp>
      <p:sp>
        <p:nvSpPr>
          <p:cNvPr id="7" name="Text 4"/>
          <p:cNvSpPr/>
          <p:nvPr/>
        </p:nvSpPr>
        <p:spPr>
          <a:xfrm>
            <a:off x="4178461" y="3234333"/>
            <a:ext cx="1157468" cy="1951125"/>
          </a:xfrm>
          <a:prstGeom prst="rect">
            <a:avLst/>
          </a:prstGeom>
          <a:noFill/>
          <a:ln/>
        </p:spPr>
        <p:txBody>
          <a:bodyPr wrap="square" lIns="0" tIns="0" rIns="0" bIns="0" rtlCol="0" anchor="t"/>
          <a:lstStyle/>
          <a:p>
            <a:pPr marL="0" indent="0" algn="l" rtl="1">
              <a:lnSpc>
                <a:spcPts val="2650"/>
              </a:lnSpc>
              <a:buNone/>
            </a:pPr>
            <a:r>
              <a:rPr lang="en-US" sz="1650" b="1" dirty="0">
                <a:solidFill>
                  <a:srgbClr val="272525"/>
                </a:solidFill>
                <a:latin typeface="Times New Roman" panose="02020603050405020304" pitchFamily="18" charset="0"/>
                <a:ea typeface="Inter" pitchFamily="34" charset="-122"/>
                <a:cs typeface="Times New Roman" panose="02020603050405020304" pitchFamily="18" charset="0"/>
              </a:rPr>
              <a:t>REST API</a:t>
            </a: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(HTTPS/JSON)</a:t>
            </a:r>
            <a:endParaRPr lang="en-US" sz="1650" dirty="0">
              <a:latin typeface="Times New Roman" panose="02020603050405020304" pitchFamily="18" charset="0"/>
              <a:cs typeface="Times New Roman" panose="02020603050405020304" pitchFamily="18" charset="0"/>
            </a:endParaRPr>
          </a:p>
        </p:txBody>
      </p:sp>
      <p:sp>
        <p:nvSpPr>
          <p:cNvPr id="8" name="Text 5"/>
          <p:cNvSpPr/>
          <p:nvPr/>
        </p:nvSpPr>
        <p:spPr>
          <a:xfrm>
            <a:off x="5253752" y="3255407"/>
            <a:ext cx="3166229" cy="871061"/>
          </a:xfrm>
          <a:prstGeom prst="rect">
            <a:avLst/>
          </a:prstGeom>
          <a:noFill/>
          <a:ln/>
        </p:spPr>
        <p:txBody>
          <a:bodyPr wrap="square" lIns="0" tIns="0" rIns="0" bIns="0" rtlCol="0" anchor="t"/>
          <a:lstStyle/>
          <a:p>
            <a:pPr marL="0" indent="0" algn="r" rtl="1">
              <a:lnSpc>
                <a:spcPts val="3400"/>
              </a:lnSpc>
              <a:buNone/>
            </a:pPr>
            <a:r>
              <a:rPr lang="en-US" sz="2700" b="1" dirty="0">
                <a:solidFill>
                  <a:srgbClr val="F95F88"/>
                </a:solidFill>
                <a:latin typeface="Times New Roman" panose="02020603050405020304" pitchFamily="18" charset="0"/>
                <a:ea typeface="Petrona Bold" pitchFamily="34" charset="-122"/>
                <a:cs typeface="Times New Roman" panose="02020603050405020304" pitchFamily="18" charset="0"/>
              </a:rPr>
              <a:t>الواجهة </a:t>
            </a:r>
            <a:r>
              <a:rPr lang="en-US" sz="2700" b="1" dirty="0" err="1">
                <a:solidFill>
                  <a:srgbClr val="F95F88"/>
                </a:solidFill>
                <a:latin typeface="Times New Roman" panose="02020603050405020304" pitchFamily="18" charset="0"/>
                <a:ea typeface="Petrona Bold" pitchFamily="34" charset="-122"/>
                <a:cs typeface="Times New Roman" panose="02020603050405020304" pitchFamily="18" charset="0"/>
              </a:rPr>
              <a:t>الخلفية</a:t>
            </a:r>
            <a:r>
              <a:rPr lang="en-US" sz="2700" b="1" dirty="0">
                <a:solidFill>
                  <a:srgbClr val="F95F88"/>
                </a:solidFill>
                <a:latin typeface="Times New Roman" panose="02020603050405020304" pitchFamily="18" charset="0"/>
                <a:ea typeface="Petrona Bold" pitchFamily="34" charset="-122"/>
                <a:cs typeface="Times New Roman" panose="02020603050405020304" pitchFamily="18" charset="0"/>
              </a:rPr>
              <a:t> </a:t>
            </a:r>
            <a:r>
              <a:rPr lang="ar-SY" sz="2700" b="1" dirty="0">
                <a:solidFill>
                  <a:srgbClr val="F95F88"/>
                </a:solidFill>
                <a:latin typeface="Times New Roman" panose="02020603050405020304" pitchFamily="18" charset="0"/>
                <a:ea typeface="Petrona Bold" pitchFamily="34" charset="-122"/>
                <a:cs typeface="Times New Roman" panose="02020603050405020304" pitchFamily="18" charset="0"/>
              </a:rPr>
              <a:t>(</a:t>
            </a:r>
            <a:r>
              <a:rPr lang="en-US" sz="2700" b="1" dirty="0" err="1">
                <a:solidFill>
                  <a:srgbClr val="F95F88"/>
                </a:solidFill>
                <a:latin typeface="Times New Roman" panose="02020603050405020304" pitchFamily="18" charset="0"/>
                <a:ea typeface="Petrona Bold" pitchFamily="34" charset="-122"/>
                <a:cs typeface="Times New Roman" panose="02020603050405020304" pitchFamily="18" charset="0"/>
              </a:rPr>
              <a:t>الخادم</a:t>
            </a:r>
            <a:r>
              <a:rPr lang="ar-SY" sz="2700" b="1" dirty="0">
                <a:solidFill>
                  <a:srgbClr val="F95F88"/>
                </a:solidFill>
                <a:latin typeface="Times New Roman" panose="02020603050405020304" pitchFamily="18" charset="0"/>
                <a:ea typeface="Petrona Bold" pitchFamily="34" charset="-122"/>
                <a:cs typeface="Times New Roman" panose="02020603050405020304" pitchFamily="18" charset="0"/>
              </a:rPr>
              <a:t>)</a:t>
            </a:r>
            <a:endParaRPr lang="en-US" sz="2700" dirty="0">
              <a:latin typeface="Times New Roman" panose="02020603050405020304" pitchFamily="18" charset="0"/>
              <a:cs typeface="Times New Roman" panose="02020603050405020304" pitchFamily="18" charset="0"/>
            </a:endParaRPr>
          </a:p>
        </p:txBody>
      </p:sp>
      <p:sp>
        <p:nvSpPr>
          <p:cNvPr id="9" name="Text 6"/>
          <p:cNvSpPr/>
          <p:nvPr/>
        </p:nvSpPr>
        <p:spPr>
          <a:xfrm>
            <a:off x="5253752" y="4337566"/>
            <a:ext cx="3166229" cy="1351598"/>
          </a:xfrm>
          <a:prstGeom prst="rect">
            <a:avLst/>
          </a:prstGeom>
          <a:noFill/>
          <a:ln/>
        </p:spPr>
        <p:txBody>
          <a:bodyPr wrap="square" lIns="0" tIns="0" rIns="0" bIns="0" rtlCol="0" anchor="t"/>
          <a:lstStyle/>
          <a:p>
            <a:pPr marL="0" indent="0" algn="r" rtl="1">
              <a:lnSpc>
                <a:spcPts val="2650"/>
              </a:lnSpc>
              <a:buNone/>
            </a:pP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مبنية باستخدام </a:t>
            </a:r>
            <a:r>
              <a:rPr lang="en-US" sz="1650" b="1" dirty="0">
                <a:solidFill>
                  <a:srgbClr val="272525"/>
                </a:solidFill>
                <a:latin typeface="Times New Roman" panose="02020603050405020304" pitchFamily="18" charset="0"/>
                <a:ea typeface="Inter" pitchFamily="34" charset="-122"/>
                <a:cs typeface="Times New Roman" panose="02020603050405020304" pitchFamily="18" charset="0"/>
              </a:rPr>
              <a:t>ASP.NET Core</a:t>
            </a:r>
            <a:r>
              <a:rPr lang="en-US" sz="1650" dirty="0">
                <a:solidFill>
                  <a:srgbClr val="272525"/>
                </a:solidFill>
                <a:latin typeface="Times New Roman" panose="02020603050405020304" pitchFamily="18" charset="0"/>
                <a:ea typeface="Inter" pitchFamily="34" charset="-122"/>
                <a:cs typeface="Times New Roman" panose="02020603050405020304" pitchFamily="18" charset="0"/>
              </a:rPr>
              <a:t>، وتتولى منطق الأعمال، استمرارية البيانات، والأمان. يوفر هذا الفصل مرونة وقابلية للتوسع.</a:t>
            </a:r>
            <a:endParaRPr lang="en-US" sz="16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07708" y="556022"/>
            <a:ext cx="13214985" cy="1389936"/>
          </a:xfrm>
          <a:prstGeom prst="rect">
            <a:avLst/>
          </a:prstGeom>
          <a:noFill/>
          <a:ln/>
        </p:spPr>
        <p:txBody>
          <a:bodyPr wrap="square" lIns="0" tIns="0" rIns="0" bIns="0" rtlCol="0" anchor="t"/>
          <a:lstStyle/>
          <a:p>
            <a:pPr marL="0" indent="0" algn="r" rtl="1">
              <a:lnSpc>
                <a:spcPts val="5450"/>
              </a:lnSpc>
              <a:buNone/>
            </a:pPr>
            <a:r>
              <a:rPr lang="en-US" sz="4350" b="1" dirty="0">
                <a:solidFill>
                  <a:srgbClr val="F95F88"/>
                </a:solidFill>
                <a:latin typeface="Times New Roman" panose="02020603050405020304" pitchFamily="18" charset="0"/>
                <a:ea typeface="Petrona Bold" pitchFamily="34" charset="-122"/>
                <a:cs typeface="Times New Roman" panose="02020603050405020304" pitchFamily="18" charset="0"/>
              </a:rPr>
              <a:t>الغوص العميق في الواجهة الخلفية: الوحدة المتجانسة المعيارية</a:t>
            </a:r>
            <a:endParaRPr lang="en-US" sz="4350" dirty="0">
              <a:latin typeface="Times New Roman" panose="02020603050405020304" pitchFamily="18" charset="0"/>
              <a:cs typeface="Times New Roman" panose="02020603050405020304" pitchFamily="18" charset="0"/>
            </a:endParaRPr>
          </a:p>
        </p:txBody>
      </p:sp>
      <p:sp>
        <p:nvSpPr>
          <p:cNvPr id="3" name="Text 1"/>
          <p:cNvSpPr/>
          <p:nvPr/>
        </p:nvSpPr>
        <p:spPr>
          <a:xfrm>
            <a:off x="707708" y="2350294"/>
            <a:ext cx="13214985" cy="646748"/>
          </a:xfrm>
          <a:prstGeom prst="rect">
            <a:avLst/>
          </a:prstGeom>
          <a:noFill/>
          <a:ln/>
        </p:spPr>
        <p:txBody>
          <a:bodyPr wrap="squar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لقد اخترنا بنية </a:t>
            </a:r>
            <a:r>
              <a:rPr lang="en-US" sz="1550" b="1" dirty="0">
                <a:solidFill>
                  <a:srgbClr val="272525"/>
                </a:solidFill>
                <a:latin typeface="Times New Roman" panose="02020603050405020304" pitchFamily="18" charset="0"/>
                <a:ea typeface="Inter" pitchFamily="34" charset="-122"/>
                <a:cs typeface="Times New Roman" panose="02020603050405020304" pitchFamily="18" charset="0"/>
              </a:rPr>
              <a:t>الوحدة المتجانسة المعيارية (Modular Monolith)</a:t>
            </a: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 في الواجهة الخلفية، والتي تجمع بين سهولة النشر لتطبيق متجانس وفوائد التنظيم لوحدات الخدمات المصغرة.</a:t>
            </a:r>
            <a:endParaRPr lang="en-US" sz="1550" dirty="0">
              <a:latin typeface="Times New Roman" panose="02020603050405020304" pitchFamily="18" charset="0"/>
              <a:cs typeface="Times New Roman" panose="02020603050405020304" pitchFamily="18" charset="0"/>
            </a:endParaRPr>
          </a:p>
        </p:txBody>
      </p:sp>
      <p:sp>
        <p:nvSpPr>
          <p:cNvPr id="4" name="Shape 2"/>
          <p:cNvSpPr/>
          <p:nvPr/>
        </p:nvSpPr>
        <p:spPr>
          <a:xfrm>
            <a:off x="7416284" y="3224451"/>
            <a:ext cx="6506408" cy="1848803"/>
          </a:xfrm>
          <a:prstGeom prst="roundRect">
            <a:avLst>
              <a:gd name="adj" fmla="val 4594"/>
            </a:avLst>
          </a:prstGeom>
          <a:solidFill>
            <a:srgbClr val="FDFAF7"/>
          </a:solidFill>
          <a:ln w="22860">
            <a:solidFill>
              <a:srgbClr val="C6BDDA"/>
            </a:solidFill>
            <a:prstDash val="solid"/>
          </a:ln>
        </p:spPr>
      </p:sp>
      <p:sp>
        <p:nvSpPr>
          <p:cNvPr id="5" name="Shape 3"/>
          <p:cNvSpPr/>
          <p:nvPr/>
        </p:nvSpPr>
        <p:spPr>
          <a:xfrm>
            <a:off x="7439144" y="3247311"/>
            <a:ext cx="6460688" cy="606623"/>
          </a:xfrm>
          <a:prstGeom prst="roundRect">
            <a:avLst>
              <a:gd name="adj" fmla="val 9478"/>
            </a:avLst>
          </a:prstGeom>
          <a:solidFill>
            <a:srgbClr val="E0D7F4"/>
          </a:solidFill>
          <a:ln/>
        </p:spPr>
      </p:sp>
      <p:sp>
        <p:nvSpPr>
          <p:cNvPr id="6" name="Text 4"/>
          <p:cNvSpPr/>
          <p:nvPr/>
        </p:nvSpPr>
        <p:spPr>
          <a:xfrm>
            <a:off x="10517862" y="3357205"/>
            <a:ext cx="303252" cy="379095"/>
          </a:xfrm>
          <a:prstGeom prst="rect">
            <a:avLst/>
          </a:prstGeom>
          <a:noFill/>
          <a:ln/>
        </p:spPr>
        <p:txBody>
          <a:bodyPr wrap="none" lIns="0" tIns="0" rIns="0" bIns="0" rtlCol="0" anchor="t"/>
          <a:lstStyle/>
          <a:p>
            <a:pPr marL="0" indent="0" algn="r" rtl="1">
              <a:lnSpc>
                <a:spcPts val="2350"/>
              </a:lnSpc>
              <a:buNone/>
            </a:pPr>
            <a:r>
              <a:rPr lang="en-US" sz="2350" b="1" dirty="0">
                <a:solidFill>
                  <a:srgbClr val="272525"/>
                </a:solidFill>
                <a:latin typeface="Times New Roman" panose="02020603050405020304" pitchFamily="18" charset="0"/>
                <a:ea typeface="Petrona Bold" pitchFamily="34" charset="-122"/>
                <a:cs typeface="Times New Roman" panose="02020603050405020304" pitchFamily="18" charset="0"/>
              </a:rPr>
              <a:t>1</a:t>
            </a:r>
            <a:endParaRPr lang="en-US" sz="2350" dirty="0">
              <a:latin typeface="Times New Roman" panose="02020603050405020304" pitchFamily="18" charset="0"/>
              <a:cs typeface="Times New Roman" panose="02020603050405020304" pitchFamily="18" charset="0"/>
            </a:endParaRPr>
          </a:p>
        </p:txBody>
      </p:sp>
      <p:sp>
        <p:nvSpPr>
          <p:cNvPr id="7" name="Text 5"/>
          <p:cNvSpPr/>
          <p:nvPr/>
        </p:nvSpPr>
        <p:spPr>
          <a:xfrm>
            <a:off x="10917317" y="4056102"/>
            <a:ext cx="2780348" cy="347424"/>
          </a:xfrm>
          <a:prstGeom prst="rect">
            <a:avLst/>
          </a:prstGeom>
          <a:noFill/>
          <a:ln/>
        </p:spPr>
        <p:txBody>
          <a:bodyPr wrap="none" lIns="0" tIns="0" rIns="0" bIns="0" rtlCol="0" anchor="t"/>
          <a:lstStyle/>
          <a:p>
            <a:pPr marL="0" indent="0" algn="r" rtl="1">
              <a:lnSpc>
                <a:spcPts val="2700"/>
              </a:lnSpc>
              <a:buNone/>
            </a:pPr>
            <a:r>
              <a:rPr lang="en-US" sz="2150" b="1" dirty="0">
                <a:solidFill>
                  <a:srgbClr val="272525"/>
                </a:solidFill>
                <a:latin typeface="Times New Roman" panose="02020603050405020304" pitchFamily="18" charset="0"/>
                <a:ea typeface="Petrona Bold" pitchFamily="34" charset="-122"/>
                <a:cs typeface="Times New Roman" panose="02020603050405020304" pitchFamily="18" charset="0"/>
              </a:rPr>
              <a:t>إدارة المستخدمين</a:t>
            </a:r>
            <a:endParaRPr lang="en-US" sz="2150" dirty="0">
              <a:latin typeface="Times New Roman" panose="02020603050405020304" pitchFamily="18" charset="0"/>
              <a:cs typeface="Times New Roman" panose="02020603050405020304" pitchFamily="18" charset="0"/>
            </a:endParaRPr>
          </a:p>
        </p:txBody>
      </p:sp>
      <p:sp>
        <p:nvSpPr>
          <p:cNvPr id="8" name="Text 6"/>
          <p:cNvSpPr/>
          <p:nvPr/>
        </p:nvSpPr>
        <p:spPr>
          <a:xfrm>
            <a:off x="7641312" y="4524851"/>
            <a:ext cx="6056352" cy="323374"/>
          </a:xfrm>
          <a:prstGeom prst="rect">
            <a:avLst/>
          </a:prstGeom>
          <a:noFill/>
          <a:ln/>
        </p:spPr>
        <p:txBody>
          <a:bodyPr wrap="non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مسؤولة عن تسجيل المستخدمين، المصادقة، والأذونات.</a:t>
            </a:r>
            <a:endParaRPr lang="en-US" sz="1550" dirty="0">
              <a:latin typeface="Times New Roman" panose="02020603050405020304" pitchFamily="18" charset="0"/>
              <a:cs typeface="Times New Roman" panose="02020603050405020304" pitchFamily="18" charset="0"/>
            </a:endParaRPr>
          </a:p>
        </p:txBody>
      </p:sp>
      <p:sp>
        <p:nvSpPr>
          <p:cNvPr id="9" name="Shape 7"/>
          <p:cNvSpPr/>
          <p:nvPr/>
        </p:nvSpPr>
        <p:spPr>
          <a:xfrm>
            <a:off x="707708" y="3224451"/>
            <a:ext cx="6506408" cy="1848803"/>
          </a:xfrm>
          <a:prstGeom prst="roundRect">
            <a:avLst>
              <a:gd name="adj" fmla="val 4594"/>
            </a:avLst>
          </a:prstGeom>
          <a:solidFill>
            <a:srgbClr val="FDFAF7"/>
          </a:solidFill>
          <a:ln w="22860">
            <a:solidFill>
              <a:srgbClr val="C6BDDA"/>
            </a:solidFill>
            <a:prstDash val="solid"/>
          </a:ln>
        </p:spPr>
      </p:sp>
      <p:sp>
        <p:nvSpPr>
          <p:cNvPr id="10" name="Shape 8"/>
          <p:cNvSpPr/>
          <p:nvPr/>
        </p:nvSpPr>
        <p:spPr>
          <a:xfrm>
            <a:off x="730568" y="3247311"/>
            <a:ext cx="6460688" cy="606623"/>
          </a:xfrm>
          <a:prstGeom prst="roundRect">
            <a:avLst>
              <a:gd name="adj" fmla="val 9478"/>
            </a:avLst>
          </a:prstGeom>
          <a:solidFill>
            <a:srgbClr val="E0D7F4"/>
          </a:solidFill>
          <a:ln/>
        </p:spPr>
      </p:sp>
      <p:sp>
        <p:nvSpPr>
          <p:cNvPr id="11" name="Text 9"/>
          <p:cNvSpPr/>
          <p:nvPr/>
        </p:nvSpPr>
        <p:spPr>
          <a:xfrm>
            <a:off x="3809286" y="3357205"/>
            <a:ext cx="303252" cy="379095"/>
          </a:xfrm>
          <a:prstGeom prst="rect">
            <a:avLst/>
          </a:prstGeom>
          <a:noFill/>
          <a:ln/>
        </p:spPr>
        <p:txBody>
          <a:bodyPr wrap="none" lIns="0" tIns="0" rIns="0" bIns="0" rtlCol="0" anchor="t"/>
          <a:lstStyle/>
          <a:p>
            <a:pPr marL="0" indent="0" algn="r" rtl="1">
              <a:lnSpc>
                <a:spcPts val="2350"/>
              </a:lnSpc>
              <a:buNone/>
            </a:pPr>
            <a:r>
              <a:rPr lang="en-US" sz="2350" b="1" dirty="0">
                <a:solidFill>
                  <a:srgbClr val="272525"/>
                </a:solidFill>
                <a:latin typeface="Times New Roman" panose="02020603050405020304" pitchFamily="18" charset="0"/>
                <a:ea typeface="Petrona Bold" pitchFamily="34" charset="-122"/>
                <a:cs typeface="Times New Roman" panose="02020603050405020304" pitchFamily="18" charset="0"/>
              </a:rPr>
              <a:t>2</a:t>
            </a:r>
            <a:endParaRPr lang="en-US" sz="2350" dirty="0">
              <a:latin typeface="Times New Roman" panose="02020603050405020304" pitchFamily="18" charset="0"/>
              <a:cs typeface="Times New Roman" panose="02020603050405020304" pitchFamily="18" charset="0"/>
            </a:endParaRPr>
          </a:p>
        </p:txBody>
      </p:sp>
      <p:sp>
        <p:nvSpPr>
          <p:cNvPr id="12" name="Text 10"/>
          <p:cNvSpPr/>
          <p:nvPr/>
        </p:nvSpPr>
        <p:spPr>
          <a:xfrm>
            <a:off x="4208740" y="4056102"/>
            <a:ext cx="2780348" cy="347424"/>
          </a:xfrm>
          <a:prstGeom prst="rect">
            <a:avLst/>
          </a:prstGeom>
          <a:noFill/>
          <a:ln/>
        </p:spPr>
        <p:txBody>
          <a:bodyPr wrap="none" lIns="0" tIns="0" rIns="0" bIns="0" rtlCol="0" anchor="t"/>
          <a:lstStyle/>
          <a:p>
            <a:pPr marL="0" indent="0" algn="r" rtl="1">
              <a:lnSpc>
                <a:spcPts val="2700"/>
              </a:lnSpc>
              <a:buNone/>
            </a:pPr>
            <a:r>
              <a:rPr lang="en-US" sz="2150" b="1" dirty="0">
                <a:solidFill>
                  <a:srgbClr val="272525"/>
                </a:solidFill>
                <a:latin typeface="Times New Roman" panose="02020603050405020304" pitchFamily="18" charset="0"/>
                <a:ea typeface="Petrona Bold" pitchFamily="34" charset="-122"/>
                <a:cs typeface="Times New Roman" panose="02020603050405020304" pitchFamily="18" charset="0"/>
              </a:rPr>
              <a:t>إدارة خرائط الطريق</a:t>
            </a:r>
            <a:endParaRPr lang="en-US" sz="2150" dirty="0">
              <a:latin typeface="Times New Roman" panose="02020603050405020304" pitchFamily="18" charset="0"/>
              <a:cs typeface="Times New Roman" panose="02020603050405020304" pitchFamily="18" charset="0"/>
            </a:endParaRPr>
          </a:p>
        </p:txBody>
      </p:sp>
      <p:sp>
        <p:nvSpPr>
          <p:cNvPr id="13" name="Text 11"/>
          <p:cNvSpPr/>
          <p:nvPr/>
        </p:nvSpPr>
        <p:spPr>
          <a:xfrm>
            <a:off x="932736" y="4524851"/>
            <a:ext cx="6056352" cy="323374"/>
          </a:xfrm>
          <a:prstGeom prst="rect">
            <a:avLst/>
          </a:prstGeom>
          <a:noFill/>
          <a:ln/>
        </p:spPr>
        <p:txBody>
          <a:bodyPr wrap="non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تتولى إنشاء خرائط الطريق التعليمية، تحريرها، وتنظيمها.</a:t>
            </a:r>
            <a:endParaRPr lang="en-US" sz="1550" dirty="0">
              <a:latin typeface="Times New Roman" panose="02020603050405020304" pitchFamily="18" charset="0"/>
              <a:cs typeface="Times New Roman" panose="02020603050405020304" pitchFamily="18" charset="0"/>
            </a:endParaRPr>
          </a:p>
        </p:txBody>
      </p:sp>
      <p:sp>
        <p:nvSpPr>
          <p:cNvPr id="14" name="Shape 12"/>
          <p:cNvSpPr/>
          <p:nvPr/>
        </p:nvSpPr>
        <p:spPr>
          <a:xfrm>
            <a:off x="7416284" y="5275421"/>
            <a:ext cx="6506408" cy="1848803"/>
          </a:xfrm>
          <a:prstGeom prst="roundRect">
            <a:avLst>
              <a:gd name="adj" fmla="val 4594"/>
            </a:avLst>
          </a:prstGeom>
          <a:solidFill>
            <a:srgbClr val="FDFAF7"/>
          </a:solidFill>
          <a:ln w="22860">
            <a:solidFill>
              <a:srgbClr val="C6BDDA"/>
            </a:solidFill>
            <a:prstDash val="solid"/>
          </a:ln>
        </p:spPr>
      </p:sp>
      <p:sp>
        <p:nvSpPr>
          <p:cNvPr id="15" name="Shape 13"/>
          <p:cNvSpPr/>
          <p:nvPr/>
        </p:nvSpPr>
        <p:spPr>
          <a:xfrm>
            <a:off x="7439144" y="5298281"/>
            <a:ext cx="6460688" cy="606623"/>
          </a:xfrm>
          <a:prstGeom prst="roundRect">
            <a:avLst>
              <a:gd name="adj" fmla="val 9478"/>
            </a:avLst>
          </a:prstGeom>
          <a:solidFill>
            <a:srgbClr val="E0D7F4"/>
          </a:solidFill>
          <a:ln/>
        </p:spPr>
      </p:sp>
      <p:sp>
        <p:nvSpPr>
          <p:cNvPr id="16" name="Text 14"/>
          <p:cNvSpPr/>
          <p:nvPr/>
        </p:nvSpPr>
        <p:spPr>
          <a:xfrm>
            <a:off x="10517862" y="5408176"/>
            <a:ext cx="303252" cy="379095"/>
          </a:xfrm>
          <a:prstGeom prst="rect">
            <a:avLst/>
          </a:prstGeom>
          <a:noFill/>
          <a:ln/>
        </p:spPr>
        <p:txBody>
          <a:bodyPr wrap="none" lIns="0" tIns="0" rIns="0" bIns="0" rtlCol="0" anchor="t"/>
          <a:lstStyle/>
          <a:p>
            <a:pPr marL="0" indent="0" algn="r" rtl="1">
              <a:lnSpc>
                <a:spcPts val="2350"/>
              </a:lnSpc>
              <a:buNone/>
            </a:pPr>
            <a:r>
              <a:rPr lang="en-US" sz="2350" b="1" dirty="0">
                <a:solidFill>
                  <a:srgbClr val="272525"/>
                </a:solidFill>
                <a:latin typeface="Times New Roman" panose="02020603050405020304" pitchFamily="18" charset="0"/>
                <a:ea typeface="Petrona Bold" pitchFamily="34" charset="-122"/>
                <a:cs typeface="Times New Roman" panose="02020603050405020304" pitchFamily="18" charset="0"/>
              </a:rPr>
              <a:t>3</a:t>
            </a:r>
            <a:endParaRPr lang="en-US" sz="2350" dirty="0">
              <a:latin typeface="Times New Roman" panose="02020603050405020304" pitchFamily="18" charset="0"/>
              <a:cs typeface="Times New Roman" panose="02020603050405020304" pitchFamily="18" charset="0"/>
            </a:endParaRPr>
          </a:p>
        </p:txBody>
      </p:sp>
      <p:sp>
        <p:nvSpPr>
          <p:cNvPr id="17" name="Text 15"/>
          <p:cNvSpPr/>
          <p:nvPr/>
        </p:nvSpPr>
        <p:spPr>
          <a:xfrm>
            <a:off x="10917317" y="6107073"/>
            <a:ext cx="2780348" cy="347424"/>
          </a:xfrm>
          <a:prstGeom prst="rect">
            <a:avLst/>
          </a:prstGeom>
          <a:noFill/>
          <a:ln/>
        </p:spPr>
        <p:txBody>
          <a:bodyPr wrap="none" lIns="0" tIns="0" rIns="0" bIns="0" rtlCol="0" anchor="t"/>
          <a:lstStyle/>
          <a:p>
            <a:pPr marL="0" indent="0" algn="r" rtl="1">
              <a:lnSpc>
                <a:spcPts val="2700"/>
              </a:lnSpc>
              <a:buNone/>
            </a:pPr>
            <a:r>
              <a:rPr lang="en-US" sz="2150" b="1" dirty="0">
                <a:solidFill>
                  <a:srgbClr val="272525"/>
                </a:solidFill>
                <a:latin typeface="Times New Roman" panose="02020603050405020304" pitchFamily="18" charset="0"/>
                <a:ea typeface="Petrona Bold" pitchFamily="34" charset="-122"/>
                <a:cs typeface="Times New Roman" panose="02020603050405020304" pitchFamily="18" charset="0"/>
              </a:rPr>
              <a:t>إدارة الاختبارات</a:t>
            </a:r>
            <a:endParaRPr lang="en-US" sz="2150" dirty="0">
              <a:latin typeface="Times New Roman" panose="02020603050405020304" pitchFamily="18" charset="0"/>
              <a:cs typeface="Times New Roman" panose="02020603050405020304" pitchFamily="18" charset="0"/>
            </a:endParaRPr>
          </a:p>
        </p:txBody>
      </p:sp>
      <p:sp>
        <p:nvSpPr>
          <p:cNvPr id="18" name="Text 16"/>
          <p:cNvSpPr/>
          <p:nvPr/>
        </p:nvSpPr>
        <p:spPr>
          <a:xfrm>
            <a:off x="7641312" y="6575822"/>
            <a:ext cx="6056352" cy="323374"/>
          </a:xfrm>
          <a:prstGeom prst="rect">
            <a:avLst/>
          </a:prstGeom>
          <a:noFill/>
          <a:ln/>
        </p:spPr>
        <p:txBody>
          <a:bodyPr wrap="non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تتعامل مع إنشاء الاختبارات، الأسئلة، وتقييم الإجابات.</a:t>
            </a:r>
            <a:endParaRPr lang="en-US" sz="1550" dirty="0">
              <a:latin typeface="Times New Roman" panose="02020603050405020304" pitchFamily="18" charset="0"/>
              <a:cs typeface="Times New Roman" panose="02020603050405020304" pitchFamily="18" charset="0"/>
            </a:endParaRPr>
          </a:p>
        </p:txBody>
      </p:sp>
      <p:sp>
        <p:nvSpPr>
          <p:cNvPr id="19" name="Shape 17"/>
          <p:cNvSpPr/>
          <p:nvPr/>
        </p:nvSpPr>
        <p:spPr>
          <a:xfrm>
            <a:off x="707708" y="5275421"/>
            <a:ext cx="6506408" cy="1848803"/>
          </a:xfrm>
          <a:prstGeom prst="roundRect">
            <a:avLst>
              <a:gd name="adj" fmla="val 4594"/>
            </a:avLst>
          </a:prstGeom>
          <a:solidFill>
            <a:srgbClr val="FDFAF7"/>
          </a:solidFill>
          <a:ln w="22860">
            <a:solidFill>
              <a:srgbClr val="C6BDDA"/>
            </a:solidFill>
            <a:prstDash val="solid"/>
          </a:ln>
        </p:spPr>
      </p:sp>
      <p:sp>
        <p:nvSpPr>
          <p:cNvPr id="20" name="Shape 18"/>
          <p:cNvSpPr/>
          <p:nvPr/>
        </p:nvSpPr>
        <p:spPr>
          <a:xfrm>
            <a:off x="730568" y="5298281"/>
            <a:ext cx="6460688" cy="606623"/>
          </a:xfrm>
          <a:prstGeom prst="roundRect">
            <a:avLst>
              <a:gd name="adj" fmla="val 9478"/>
            </a:avLst>
          </a:prstGeom>
          <a:solidFill>
            <a:srgbClr val="E0D7F4"/>
          </a:solidFill>
          <a:ln/>
        </p:spPr>
      </p:sp>
      <p:sp>
        <p:nvSpPr>
          <p:cNvPr id="21" name="Text 19"/>
          <p:cNvSpPr/>
          <p:nvPr/>
        </p:nvSpPr>
        <p:spPr>
          <a:xfrm>
            <a:off x="3809286" y="5408176"/>
            <a:ext cx="303252" cy="379095"/>
          </a:xfrm>
          <a:prstGeom prst="rect">
            <a:avLst/>
          </a:prstGeom>
          <a:noFill/>
          <a:ln/>
        </p:spPr>
        <p:txBody>
          <a:bodyPr wrap="none" lIns="0" tIns="0" rIns="0" bIns="0" rtlCol="0" anchor="t"/>
          <a:lstStyle/>
          <a:p>
            <a:pPr marL="0" indent="0" algn="r" rtl="1">
              <a:lnSpc>
                <a:spcPts val="2350"/>
              </a:lnSpc>
              <a:buNone/>
            </a:pPr>
            <a:r>
              <a:rPr lang="en-US" sz="2350" b="1" dirty="0">
                <a:solidFill>
                  <a:srgbClr val="272525"/>
                </a:solidFill>
                <a:latin typeface="Times New Roman" panose="02020603050405020304" pitchFamily="18" charset="0"/>
                <a:ea typeface="Petrona Bold" pitchFamily="34" charset="-122"/>
                <a:cs typeface="Times New Roman" panose="02020603050405020304" pitchFamily="18" charset="0"/>
              </a:rPr>
              <a:t>4</a:t>
            </a:r>
            <a:endParaRPr lang="en-US" sz="2350" dirty="0">
              <a:latin typeface="Times New Roman" panose="02020603050405020304" pitchFamily="18" charset="0"/>
              <a:cs typeface="Times New Roman" panose="02020603050405020304" pitchFamily="18" charset="0"/>
            </a:endParaRPr>
          </a:p>
        </p:txBody>
      </p:sp>
      <p:sp>
        <p:nvSpPr>
          <p:cNvPr id="22" name="Text 20"/>
          <p:cNvSpPr/>
          <p:nvPr/>
        </p:nvSpPr>
        <p:spPr>
          <a:xfrm>
            <a:off x="4208740" y="6107073"/>
            <a:ext cx="2780348" cy="347424"/>
          </a:xfrm>
          <a:prstGeom prst="rect">
            <a:avLst/>
          </a:prstGeom>
          <a:noFill/>
          <a:ln/>
        </p:spPr>
        <p:txBody>
          <a:bodyPr wrap="none" lIns="0" tIns="0" rIns="0" bIns="0" rtlCol="0" anchor="t"/>
          <a:lstStyle/>
          <a:p>
            <a:pPr marL="0" indent="0" algn="r" rtl="1">
              <a:lnSpc>
                <a:spcPts val="2700"/>
              </a:lnSpc>
              <a:buNone/>
            </a:pPr>
            <a:r>
              <a:rPr lang="en-US" sz="2150" b="1" dirty="0">
                <a:solidFill>
                  <a:srgbClr val="272525"/>
                </a:solidFill>
                <a:latin typeface="Times New Roman" panose="02020603050405020304" pitchFamily="18" charset="0"/>
                <a:ea typeface="Petrona Bold" pitchFamily="34" charset="-122"/>
                <a:cs typeface="Times New Roman" panose="02020603050405020304" pitchFamily="18" charset="0"/>
              </a:rPr>
              <a:t>إدارة الملفات الشخصية</a:t>
            </a:r>
            <a:endParaRPr lang="en-US" sz="2150" dirty="0">
              <a:latin typeface="Times New Roman" panose="02020603050405020304" pitchFamily="18" charset="0"/>
              <a:cs typeface="Times New Roman" panose="02020603050405020304" pitchFamily="18" charset="0"/>
            </a:endParaRPr>
          </a:p>
        </p:txBody>
      </p:sp>
      <p:sp>
        <p:nvSpPr>
          <p:cNvPr id="23" name="Text 21"/>
          <p:cNvSpPr/>
          <p:nvPr/>
        </p:nvSpPr>
        <p:spPr>
          <a:xfrm>
            <a:off x="932736" y="6575822"/>
            <a:ext cx="6056352" cy="323374"/>
          </a:xfrm>
          <a:prstGeom prst="rect">
            <a:avLst/>
          </a:prstGeom>
          <a:noFill/>
          <a:ln/>
        </p:spPr>
        <p:txBody>
          <a:bodyPr wrap="non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تدير بيانات الملف الشخصي للمستخدم، تقدم الإنجازات، والإحصائيات.</a:t>
            </a:r>
            <a:endParaRPr lang="en-US" sz="1550" dirty="0">
              <a:latin typeface="Times New Roman" panose="02020603050405020304" pitchFamily="18" charset="0"/>
              <a:cs typeface="Times New Roman" panose="02020603050405020304" pitchFamily="18" charset="0"/>
            </a:endParaRPr>
          </a:p>
        </p:txBody>
      </p:sp>
      <p:sp>
        <p:nvSpPr>
          <p:cNvPr id="24" name="Text 22"/>
          <p:cNvSpPr/>
          <p:nvPr/>
        </p:nvSpPr>
        <p:spPr>
          <a:xfrm>
            <a:off x="707708" y="7351633"/>
            <a:ext cx="13214985" cy="323374"/>
          </a:xfrm>
          <a:prstGeom prst="rect">
            <a:avLst/>
          </a:prstGeom>
          <a:noFill/>
          <a:ln/>
        </p:spPr>
        <p:txBody>
          <a:bodyPr wrap="none" lIns="0" tIns="0" rIns="0" bIns="0" rtlCol="0" anchor="t"/>
          <a:lstStyle/>
          <a:p>
            <a:pPr marL="0" indent="0" algn="r" rtl="1">
              <a:lnSpc>
                <a:spcPts val="2500"/>
              </a:lnSpc>
              <a:buNone/>
            </a:pP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يتم عرض جميع هذه الوحدات من خلال بوابة API موحدة واحدة (</a:t>
            </a:r>
            <a:r>
              <a:rPr lang="en-US" sz="1550" b="1" dirty="0">
                <a:solidFill>
                  <a:srgbClr val="272525"/>
                </a:solidFill>
                <a:latin typeface="Times New Roman" panose="02020603050405020304" pitchFamily="18" charset="0"/>
                <a:ea typeface="Inter" pitchFamily="34" charset="-122"/>
                <a:cs typeface="Times New Roman" panose="02020603050405020304" pitchFamily="18" charset="0"/>
              </a:rPr>
              <a:t>SkillCraft.Api</a:t>
            </a:r>
            <a:r>
              <a:rPr lang="en-US" sz="1550" dirty="0">
                <a:solidFill>
                  <a:srgbClr val="272525"/>
                </a:solidFill>
                <a:latin typeface="Times New Roman" panose="02020603050405020304" pitchFamily="18" charset="0"/>
                <a:ea typeface="Inter" pitchFamily="34" charset="-122"/>
                <a:cs typeface="Times New Roman" panose="02020603050405020304" pitchFamily="18" charset="0"/>
              </a:rPr>
              <a:t>) لتبسيط الوصول.</a:t>
            </a:r>
            <a:endParaRPr lang="en-US" sz="15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770602" y="1356122"/>
            <a:ext cx="8066008" cy="779621"/>
          </a:xfrm>
          <a:prstGeom prst="rect">
            <a:avLst/>
          </a:prstGeom>
          <a:noFill/>
          <a:ln/>
        </p:spPr>
        <p:txBody>
          <a:bodyPr wrap="none" lIns="0" tIns="0" rIns="0" bIns="0" rtlCol="0" anchor="t"/>
          <a:lstStyle/>
          <a:p>
            <a:pPr marL="0" indent="0" algn="r" rtl="1">
              <a:lnSpc>
                <a:spcPts val="6100"/>
              </a:lnSpc>
              <a:buNone/>
            </a:pPr>
            <a:r>
              <a:rPr lang="en-US" sz="4900" b="1" dirty="0">
                <a:solidFill>
                  <a:srgbClr val="F95F88"/>
                </a:solidFill>
                <a:latin typeface="Times New Roman" panose="02020603050405020304" pitchFamily="18" charset="0"/>
                <a:ea typeface="Petrona Bold" pitchFamily="34" charset="-122"/>
                <a:cs typeface="Times New Roman" panose="02020603050405020304" pitchFamily="18" charset="0"/>
              </a:rPr>
              <a:t>تشريح الوحدة: بنية ثلاثية الطبقات</a:t>
            </a:r>
            <a:endParaRPr lang="en-US" sz="4900" dirty="0">
              <a:latin typeface="Times New Roman" panose="02020603050405020304" pitchFamily="18" charset="0"/>
              <a:cs typeface="Times New Roman" panose="02020603050405020304" pitchFamily="18" charset="0"/>
            </a:endParaRPr>
          </a:p>
        </p:txBody>
      </p:sp>
      <p:sp>
        <p:nvSpPr>
          <p:cNvPr id="3" name="Text 1"/>
          <p:cNvSpPr/>
          <p:nvPr/>
        </p:nvSpPr>
        <p:spPr>
          <a:xfrm>
            <a:off x="793790" y="2589371"/>
            <a:ext cx="13042821" cy="362903"/>
          </a:xfrm>
          <a:prstGeom prst="rect">
            <a:avLst/>
          </a:prstGeom>
          <a:noFill/>
          <a:ln/>
        </p:spPr>
        <p:txBody>
          <a:bodyPr wrap="non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لضمان فصل واضح للمخاوف والحفاظ على بنية منظمة، تتبع كل وحدة داخل الواجهة الخلفية بنية صارمة ثلاثية الطبقات.</a:t>
            </a:r>
            <a:endParaRPr lang="en-US" sz="1750" dirty="0">
              <a:latin typeface="Times New Roman" panose="02020603050405020304" pitchFamily="18" charset="0"/>
              <a:cs typeface="Times New Roman" panose="02020603050405020304" pitchFamily="18" charset="0"/>
            </a:endParaRPr>
          </a:p>
        </p:txBody>
      </p:sp>
      <p:sp>
        <p:nvSpPr>
          <p:cNvPr id="4" name="Shape 2"/>
          <p:cNvSpPr/>
          <p:nvPr/>
        </p:nvSpPr>
        <p:spPr>
          <a:xfrm>
            <a:off x="9602391" y="3887867"/>
            <a:ext cx="4234220" cy="226814"/>
          </a:xfrm>
          <a:prstGeom prst="roundRect">
            <a:avLst>
              <a:gd name="adj" fmla="val 42003"/>
            </a:avLst>
          </a:prstGeom>
          <a:solidFill>
            <a:srgbClr val="E0D7F4"/>
          </a:solidFill>
          <a:ln w="7620">
            <a:solidFill>
              <a:srgbClr val="C6BDDA"/>
            </a:solidFill>
            <a:prstDash val="solid"/>
          </a:ln>
        </p:spPr>
      </p:sp>
      <p:sp>
        <p:nvSpPr>
          <p:cNvPr id="5" name="Text 3"/>
          <p:cNvSpPr/>
          <p:nvPr/>
        </p:nvSpPr>
        <p:spPr>
          <a:xfrm>
            <a:off x="10490954" y="4341495"/>
            <a:ext cx="3118842" cy="389930"/>
          </a:xfrm>
          <a:prstGeom prst="rect">
            <a:avLst/>
          </a:prstGeom>
          <a:noFill/>
          <a:ln/>
        </p:spPr>
        <p:txBody>
          <a:bodyPr wrap="none" lIns="0" tIns="0" rIns="0" bIns="0" rtlCol="0" anchor="t"/>
          <a:lstStyle/>
          <a:p>
            <a:pPr marL="0" indent="0" algn="r" rtl="1">
              <a:lnSpc>
                <a:spcPts val="3050"/>
              </a:lnSpc>
              <a:buNone/>
            </a:pP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طبقة API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المتحكمات</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a:t>
            </a:r>
            <a:endParaRPr lang="en-US" sz="2450" dirty="0">
              <a:latin typeface="Times New Roman" panose="02020603050405020304" pitchFamily="18" charset="0"/>
              <a:cs typeface="Times New Roman" panose="02020603050405020304" pitchFamily="18" charset="0"/>
            </a:endParaRPr>
          </a:p>
        </p:txBody>
      </p:sp>
      <p:sp>
        <p:nvSpPr>
          <p:cNvPr id="6" name="Text 4"/>
          <p:cNvSpPr/>
          <p:nvPr/>
        </p:nvSpPr>
        <p:spPr>
          <a:xfrm>
            <a:off x="9829205" y="4867513"/>
            <a:ext cx="3780592" cy="1088708"/>
          </a:xfrm>
          <a:prstGeom prst="rect">
            <a:avLst/>
          </a:prstGeom>
          <a:noFill/>
          <a:ln/>
        </p:spPr>
        <p:txBody>
          <a:bodyPr wrap="squar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نقطة الدخول الرئيسية، تعالج طلبات HTTP وتنسق الاستجابات. هنا يتم تحويل البيانات الأولية إلى استجابات منظمة.</a:t>
            </a:r>
            <a:endParaRPr lang="en-US" sz="1750" dirty="0">
              <a:latin typeface="Times New Roman" panose="02020603050405020304" pitchFamily="18" charset="0"/>
              <a:cs typeface="Times New Roman" panose="02020603050405020304" pitchFamily="18" charset="0"/>
            </a:endParaRPr>
          </a:p>
        </p:txBody>
      </p:sp>
      <p:sp>
        <p:nvSpPr>
          <p:cNvPr id="7" name="Shape 5"/>
          <p:cNvSpPr/>
          <p:nvPr/>
        </p:nvSpPr>
        <p:spPr>
          <a:xfrm>
            <a:off x="5198150" y="3547586"/>
            <a:ext cx="4234220" cy="226814"/>
          </a:xfrm>
          <a:prstGeom prst="roundRect">
            <a:avLst>
              <a:gd name="adj" fmla="val 42003"/>
            </a:avLst>
          </a:prstGeom>
          <a:solidFill>
            <a:srgbClr val="E0D7F4"/>
          </a:solidFill>
          <a:ln w="7620">
            <a:solidFill>
              <a:srgbClr val="C6BDDA"/>
            </a:solidFill>
            <a:prstDash val="solid"/>
          </a:ln>
        </p:spPr>
      </p:sp>
      <p:sp>
        <p:nvSpPr>
          <p:cNvPr id="8" name="Text 6"/>
          <p:cNvSpPr/>
          <p:nvPr/>
        </p:nvSpPr>
        <p:spPr>
          <a:xfrm>
            <a:off x="5433298" y="4001214"/>
            <a:ext cx="3772257" cy="389930"/>
          </a:xfrm>
          <a:prstGeom prst="rect">
            <a:avLst/>
          </a:prstGeom>
          <a:noFill/>
          <a:ln/>
        </p:spPr>
        <p:txBody>
          <a:bodyPr wrap="none" lIns="0" tIns="0" rIns="0" bIns="0" rtlCol="0" anchor="t"/>
          <a:lstStyle/>
          <a:p>
            <a:pPr marL="0" indent="0" algn="r" rtl="1">
              <a:lnSpc>
                <a:spcPts val="3050"/>
              </a:lnSpc>
              <a:buNone/>
            </a:pP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طبقة منطق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الأعمال</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الخدمات</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a:t>
            </a:r>
            <a:endParaRPr lang="en-US" sz="2450" dirty="0">
              <a:latin typeface="Times New Roman" panose="02020603050405020304" pitchFamily="18" charset="0"/>
              <a:cs typeface="Times New Roman" panose="02020603050405020304" pitchFamily="18" charset="0"/>
            </a:endParaRPr>
          </a:p>
        </p:txBody>
      </p:sp>
      <p:sp>
        <p:nvSpPr>
          <p:cNvPr id="9" name="Text 7"/>
          <p:cNvSpPr/>
          <p:nvPr/>
        </p:nvSpPr>
        <p:spPr>
          <a:xfrm>
            <a:off x="5424964" y="4527233"/>
            <a:ext cx="3780592" cy="1088708"/>
          </a:xfrm>
          <a:prstGeom prst="rect">
            <a:avLst/>
          </a:prstGeom>
          <a:noFill/>
          <a:ln/>
        </p:spPr>
        <p:txBody>
          <a:bodyPr wrap="squar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تحتوي على منطق التطبيق الأساسي، بما في ذلك القواعد التجارية، العمليات، والتنسيق بين المكونات المختلفة.</a:t>
            </a:r>
            <a:endParaRPr lang="en-US" sz="1750" dirty="0">
              <a:latin typeface="Times New Roman" panose="02020603050405020304" pitchFamily="18" charset="0"/>
              <a:cs typeface="Times New Roman" panose="02020603050405020304" pitchFamily="18" charset="0"/>
            </a:endParaRPr>
          </a:p>
        </p:txBody>
      </p:sp>
      <p:sp>
        <p:nvSpPr>
          <p:cNvPr id="10" name="Shape 8"/>
          <p:cNvSpPr/>
          <p:nvPr/>
        </p:nvSpPr>
        <p:spPr>
          <a:xfrm>
            <a:off x="793909" y="3207425"/>
            <a:ext cx="4234220" cy="226814"/>
          </a:xfrm>
          <a:prstGeom prst="roundRect">
            <a:avLst>
              <a:gd name="adj" fmla="val 42003"/>
            </a:avLst>
          </a:prstGeom>
          <a:solidFill>
            <a:srgbClr val="E0D7F4"/>
          </a:solidFill>
          <a:ln w="7620">
            <a:solidFill>
              <a:srgbClr val="C6BDDA"/>
            </a:solidFill>
            <a:prstDash val="solid"/>
          </a:ln>
        </p:spPr>
      </p:sp>
      <p:sp>
        <p:nvSpPr>
          <p:cNvPr id="11" name="Text 9"/>
          <p:cNvSpPr/>
          <p:nvPr/>
        </p:nvSpPr>
        <p:spPr>
          <a:xfrm>
            <a:off x="1020723" y="3661053"/>
            <a:ext cx="3780592" cy="779859"/>
          </a:xfrm>
          <a:prstGeom prst="rect">
            <a:avLst/>
          </a:prstGeom>
          <a:noFill/>
          <a:ln/>
        </p:spPr>
        <p:txBody>
          <a:bodyPr wrap="square" lIns="0" tIns="0" rIns="0" bIns="0" rtlCol="0" anchor="t"/>
          <a:lstStyle/>
          <a:p>
            <a:pPr marL="0" indent="0" algn="r" rtl="1">
              <a:lnSpc>
                <a:spcPts val="3050"/>
              </a:lnSpc>
              <a:buNone/>
            </a:pP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طبقة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الوصول</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للبيانات</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 )</a:t>
            </a:r>
            <a:r>
              <a:rPr lang="en-US" sz="2450" b="1" dirty="0" err="1">
                <a:solidFill>
                  <a:srgbClr val="272525"/>
                </a:solidFill>
                <a:latin typeface="Times New Roman" panose="02020603050405020304" pitchFamily="18" charset="0"/>
                <a:ea typeface="Petrona Bold" pitchFamily="34" charset="-122"/>
                <a:cs typeface="Times New Roman" panose="02020603050405020304" pitchFamily="18" charset="0"/>
              </a:rPr>
              <a:t>المستودعات</a:t>
            </a:r>
            <a:r>
              <a:rPr lang="en-US" sz="2450" b="1" dirty="0">
                <a:solidFill>
                  <a:srgbClr val="272525"/>
                </a:solidFill>
                <a:latin typeface="Times New Roman" panose="02020603050405020304" pitchFamily="18" charset="0"/>
                <a:ea typeface="Petrona Bold" pitchFamily="34" charset="-122"/>
                <a:cs typeface="Times New Roman" panose="02020603050405020304" pitchFamily="18" charset="0"/>
              </a:rPr>
              <a:t>(</a:t>
            </a:r>
            <a:endParaRPr lang="en-US" sz="2450" dirty="0">
              <a:latin typeface="Times New Roman" panose="02020603050405020304" pitchFamily="18" charset="0"/>
              <a:cs typeface="Times New Roman" panose="02020603050405020304" pitchFamily="18" charset="0"/>
            </a:endParaRPr>
          </a:p>
        </p:txBody>
      </p:sp>
      <p:sp>
        <p:nvSpPr>
          <p:cNvPr id="12" name="Text 10"/>
          <p:cNvSpPr/>
          <p:nvPr/>
        </p:nvSpPr>
        <p:spPr>
          <a:xfrm>
            <a:off x="1020723" y="4577001"/>
            <a:ext cx="3780592" cy="1451610"/>
          </a:xfrm>
          <a:prstGeom prst="rect">
            <a:avLst/>
          </a:prstGeom>
          <a:noFill/>
          <a:ln/>
        </p:spPr>
        <p:txBody>
          <a:bodyPr wrap="squar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تتفاعل مع قواعد البيانات، وتوفر واجهة مجردة لتخزين واسترداد البيانات، مما يفصل منطق الأعمال عن تفاصيل قاعدة البيانات.</a:t>
            </a:r>
            <a:endParaRPr lang="en-US" sz="1750" dirty="0">
              <a:latin typeface="Times New Roman" panose="02020603050405020304" pitchFamily="18" charset="0"/>
              <a:cs typeface="Times New Roman" panose="02020603050405020304" pitchFamily="18" charset="0"/>
            </a:endParaRPr>
          </a:p>
        </p:txBody>
      </p:sp>
      <p:sp>
        <p:nvSpPr>
          <p:cNvPr id="13" name="Text 11"/>
          <p:cNvSpPr/>
          <p:nvPr/>
        </p:nvSpPr>
        <p:spPr>
          <a:xfrm>
            <a:off x="793790" y="6510576"/>
            <a:ext cx="13042821" cy="362903"/>
          </a:xfrm>
          <a:prstGeom prst="rect">
            <a:avLst/>
          </a:prstGeom>
          <a:noFill/>
          <a:ln/>
        </p:spPr>
        <p:txBody>
          <a:bodyPr wrap="non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يضمن هذا الفصل أن تكون كل طبقة مسؤولة عن مجموعة محددة من المهام، مما يسهل الصيانة، الاختبار، والتوسع.</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64513"/>
            <a:ext cx="7556421" cy="1559243"/>
          </a:xfrm>
          <a:prstGeom prst="rect">
            <a:avLst/>
          </a:prstGeom>
          <a:noFill/>
          <a:ln/>
        </p:spPr>
        <p:txBody>
          <a:bodyPr wrap="square" lIns="0" tIns="0" rIns="0" bIns="0" rtlCol="0" anchor="t"/>
          <a:lstStyle/>
          <a:p>
            <a:pPr marL="0" indent="0" algn="r" rtl="1">
              <a:lnSpc>
                <a:spcPts val="6100"/>
              </a:lnSpc>
              <a:buNone/>
            </a:pPr>
            <a:r>
              <a:rPr lang="en-US" sz="4900" b="1" dirty="0">
                <a:solidFill>
                  <a:srgbClr val="F95F88"/>
                </a:solidFill>
                <a:latin typeface="Times New Roman" panose="02020603050405020304" pitchFamily="18" charset="0"/>
                <a:ea typeface="Petrona Bold" pitchFamily="34" charset="-122"/>
                <a:cs typeface="Times New Roman" panose="02020603050405020304" pitchFamily="18" charset="0"/>
              </a:rPr>
              <a:t>استراتيجية قواعد البيانات: النهج الهجين</a:t>
            </a:r>
            <a:endParaRPr lang="en-US" sz="4900" dirty="0">
              <a:latin typeface="Times New Roman" panose="02020603050405020304" pitchFamily="18" charset="0"/>
              <a:cs typeface="Times New Roman" panose="02020603050405020304" pitchFamily="18" charset="0"/>
            </a:endParaRPr>
          </a:p>
        </p:txBody>
      </p:sp>
      <p:sp>
        <p:nvSpPr>
          <p:cNvPr id="4" name="Text 1"/>
          <p:cNvSpPr/>
          <p:nvPr/>
        </p:nvSpPr>
        <p:spPr>
          <a:xfrm>
            <a:off x="793790" y="2763917"/>
            <a:ext cx="7556421" cy="725805"/>
          </a:xfrm>
          <a:prstGeom prst="rect">
            <a:avLst/>
          </a:prstGeom>
          <a:noFill/>
          <a:ln/>
        </p:spPr>
        <p:txBody>
          <a:bodyPr wrap="square" lIns="0" tIns="0" rIns="0" bIns="0" rtlCol="0" anchor="t"/>
          <a:lstStyle/>
          <a:p>
            <a:pPr marL="0" indent="0" algn="r" rtl="1">
              <a:lnSpc>
                <a:spcPts val="285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لتحقيق أقصى استفادة من مزايا كل تقنية، استخدمنا نهج قاعدة بيانات هجين لـ SkillCraft، مع اختيار الأداة الأفضل لكل غرض.</a:t>
            </a:r>
            <a:endParaRPr lang="en-US" sz="1750" dirty="0">
              <a:latin typeface="Times New Roman" panose="02020603050405020304" pitchFamily="18" charset="0"/>
              <a:cs typeface="Times New Roman" panose="02020603050405020304" pitchFamily="18" charset="0"/>
            </a:endParaRPr>
          </a:p>
        </p:txBody>
      </p:sp>
      <p:sp>
        <p:nvSpPr>
          <p:cNvPr id="5" name="Text 2"/>
          <p:cNvSpPr/>
          <p:nvPr/>
        </p:nvSpPr>
        <p:spPr>
          <a:xfrm>
            <a:off x="793790" y="3971687"/>
            <a:ext cx="3501509" cy="467678"/>
          </a:xfrm>
          <a:prstGeom prst="rect">
            <a:avLst/>
          </a:prstGeom>
          <a:noFill/>
          <a:ln/>
        </p:spPr>
        <p:txBody>
          <a:bodyPr wrap="none" lIns="0" tIns="0" rIns="0" bIns="0" rtlCol="0" anchor="t"/>
          <a:lstStyle/>
          <a:p>
            <a:pPr marL="0" indent="0" algn="r" rtl="1">
              <a:lnSpc>
                <a:spcPts val="3650"/>
              </a:lnSpc>
              <a:buNone/>
            </a:pPr>
            <a:r>
              <a:rPr lang="en-US" sz="2900" b="1" dirty="0">
                <a:solidFill>
                  <a:srgbClr val="F95F88"/>
                </a:solidFill>
                <a:latin typeface="Times New Roman" panose="02020603050405020304" pitchFamily="18" charset="0"/>
                <a:ea typeface="Petrona Bold" pitchFamily="34" charset="-122"/>
                <a:cs typeface="Times New Roman" panose="02020603050405020304" pitchFamily="18" charset="0"/>
              </a:rPr>
              <a:t>SQL Server</a:t>
            </a:r>
            <a:endParaRPr lang="en-US" sz="2900" dirty="0">
              <a:latin typeface="Times New Roman" panose="02020603050405020304" pitchFamily="18" charset="0"/>
              <a:cs typeface="Times New Roman" panose="02020603050405020304" pitchFamily="18" charset="0"/>
            </a:endParaRPr>
          </a:p>
        </p:txBody>
      </p:sp>
      <p:sp>
        <p:nvSpPr>
          <p:cNvPr id="6" name="Text 3"/>
          <p:cNvSpPr/>
          <p:nvPr/>
        </p:nvSpPr>
        <p:spPr>
          <a:xfrm>
            <a:off x="793790" y="4666178"/>
            <a:ext cx="3501509" cy="725805"/>
          </a:xfrm>
          <a:prstGeom prst="rect">
            <a:avLst/>
          </a:prstGeom>
          <a:noFill/>
          <a:ln/>
        </p:spPr>
        <p:txBody>
          <a:bodyPr wrap="square" lIns="0" tIns="0" rIns="0" bIns="0" rtlCol="0" anchor="t"/>
          <a:lstStyle/>
          <a:p>
            <a:pPr marL="342900" indent="-342900" algn="r" rtl="1">
              <a:lnSpc>
                <a:spcPts val="2850"/>
              </a:lnSpc>
              <a:buSzPct val="100000"/>
              <a:buChar char="•"/>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الاستخدام:</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لوحدة إدارة المستخدمين.</a:t>
            </a:r>
            <a:endParaRPr lang="en-US" sz="1750" dirty="0">
              <a:latin typeface="Times New Roman" panose="02020603050405020304" pitchFamily="18" charset="0"/>
              <a:cs typeface="Times New Roman" panose="02020603050405020304" pitchFamily="18" charset="0"/>
            </a:endParaRPr>
          </a:p>
        </p:txBody>
      </p:sp>
      <p:sp>
        <p:nvSpPr>
          <p:cNvPr id="7" name="Text 4"/>
          <p:cNvSpPr/>
          <p:nvPr/>
        </p:nvSpPr>
        <p:spPr>
          <a:xfrm>
            <a:off x="793790" y="5471279"/>
            <a:ext cx="3501509" cy="1088708"/>
          </a:xfrm>
          <a:prstGeom prst="rect">
            <a:avLst/>
          </a:prstGeom>
          <a:noFill/>
          <a:ln/>
        </p:spPr>
        <p:txBody>
          <a:bodyPr wrap="square" lIns="0" tIns="0" rIns="0" bIns="0" rtlCol="0" anchor="t"/>
          <a:lstStyle/>
          <a:p>
            <a:pPr marL="342900" indent="-342900" algn="r" rtl="1">
              <a:lnSpc>
                <a:spcPts val="2850"/>
              </a:lnSpc>
              <a:buSzPct val="100000"/>
              <a:buChar char="•"/>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السبب:</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بيانات المستخدم والأدوار علائقية للغاية، منظمة، وتتطلب اتساقًا قويًا .</a:t>
            </a:r>
            <a:endParaRPr lang="en-US" sz="1750" dirty="0">
              <a:latin typeface="Times New Roman" panose="02020603050405020304" pitchFamily="18" charset="0"/>
              <a:cs typeface="Times New Roman" panose="02020603050405020304" pitchFamily="18" charset="0"/>
            </a:endParaRPr>
          </a:p>
        </p:txBody>
      </p:sp>
      <p:sp>
        <p:nvSpPr>
          <p:cNvPr id="8" name="Text 5"/>
          <p:cNvSpPr/>
          <p:nvPr/>
        </p:nvSpPr>
        <p:spPr>
          <a:xfrm>
            <a:off x="4856321" y="3971687"/>
            <a:ext cx="3501509" cy="467678"/>
          </a:xfrm>
          <a:prstGeom prst="rect">
            <a:avLst/>
          </a:prstGeom>
          <a:noFill/>
          <a:ln/>
        </p:spPr>
        <p:txBody>
          <a:bodyPr wrap="none" lIns="0" tIns="0" rIns="0" bIns="0" rtlCol="0" anchor="t"/>
          <a:lstStyle/>
          <a:p>
            <a:pPr marL="0" indent="0" algn="r" rtl="1">
              <a:lnSpc>
                <a:spcPts val="3650"/>
              </a:lnSpc>
              <a:buNone/>
            </a:pPr>
            <a:r>
              <a:rPr lang="en-US" sz="2900" b="1" dirty="0">
                <a:solidFill>
                  <a:srgbClr val="F95F88"/>
                </a:solidFill>
                <a:latin typeface="Times New Roman" panose="02020603050405020304" pitchFamily="18" charset="0"/>
                <a:ea typeface="Petrona Bold" pitchFamily="34" charset="-122"/>
                <a:cs typeface="Times New Roman" panose="02020603050405020304" pitchFamily="18" charset="0"/>
              </a:rPr>
              <a:t>MongoDB</a:t>
            </a:r>
            <a:endParaRPr lang="en-US" sz="2900" dirty="0">
              <a:latin typeface="Times New Roman" panose="02020603050405020304" pitchFamily="18" charset="0"/>
              <a:cs typeface="Times New Roman" panose="02020603050405020304" pitchFamily="18" charset="0"/>
            </a:endParaRPr>
          </a:p>
        </p:txBody>
      </p:sp>
      <p:sp>
        <p:nvSpPr>
          <p:cNvPr id="9" name="Text 6"/>
          <p:cNvSpPr/>
          <p:nvPr/>
        </p:nvSpPr>
        <p:spPr>
          <a:xfrm>
            <a:off x="4856321" y="4666178"/>
            <a:ext cx="3501509" cy="725805"/>
          </a:xfrm>
          <a:prstGeom prst="rect">
            <a:avLst/>
          </a:prstGeom>
          <a:noFill/>
          <a:ln/>
        </p:spPr>
        <p:txBody>
          <a:bodyPr wrap="square" lIns="0" tIns="0" rIns="0" bIns="0" rtlCol="0" anchor="t"/>
          <a:lstStyle/>
          <a:p>
            <a:pPr marL="342900" indent="-342900" algn="r" rtl="1">
              <a:lnSpc>
                <a:spcPts val="2850"/>
              </a:lnSpc>
              <a:buSzPct val="100000"/>
              <a:buChar char="•"/>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الاستخدام:</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لوحدات خرائط الطريق، الاختبارات، والملفات الشخصية.</a:t>
            </a:r>
            <a:endParaRPr lang="en-US" sz="1750" dirty="0">
              <a:latin typeface="Times New Roman" panose="02020603050405020304" pitchFamily="18" charset="0"/>
              <a:cs typeface="Times New Roman" panose="02020603050405020304" pitchFamily="18" charset="0"/>
            </a:endParaRPr>
          </a:p>
        </p:txBody>
      </p:sp>
      <p:sp>
        <p:nvSpPr>
          <p:cNvPr id="10" name="Text 7"/>
          <p:cNvSpPr/>
          <p:nvPr/>
        </p:nvSpPr>
        <p:spPr>
          <a:xfrm>
            <a:off x="4856321" y="5471279"/>
            <a:ext cx="3501509" cy="1814513"/>
          </a:xfrm>
          <a:prstGeom prst="rect">
            <a:avLst/>
          </a:prstGeom>
          <a:noFill/>
          <a:ln/>
        </p:spPr>
        <p:txBody>
          <a:bodyPr wrap="square" lIns="0" tIns="0" rIns="0" bIns="0" rtlCol="0" anchor="t"/>
          <a:lstStyle/>
          <a:p>
            <a:pPr marL="342900" indent="-342900" algn="r" rtl="1">
              <a:lnSpc>
                <a:spcPts val="2850"/>
              </a:lnSpc>
              <a:buSzPct val="100000"/>
              <a:buChar char="•"/>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السبب:</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هذه البيانات هرمية (خرائط الطريق تحتوي على مراحل، والتي تحتوي على خطوات)، مرنة في المخطط، وتحتاج إلى قابلية التوسع بسهولة.</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1503878" y="687705"/>
            <a:ext cx="12408337" cy="705445"/>
          </a:xfrm>
          <a:prstGeom prst="rect">
            <a:avLst/>
          </a:prstGeom>
          <a:noFill/>
          <a:ln/>
        </p:spPr>
        <p:txBody>
          <a:bodyPr wrap="none" lIns="0" tIns="0" rIns="0" bIns="0" rtlCol="0" anchor="t"/>
          <a:lstStyle/>
          <a:p>
            <a:pPr marL="0" indent="0" algn="r" rtl="1">
              <a:lnSpc>
                <a:spcPts val="5550"/>
              </a:lnSpc>
              <a:buNone/>
            </a:pPr>
            <a:r>
              <a:rPr lang="en-US" sz="4400" b="1" dirty="0">
                <a:solidFill>
                  <a:srgbClr val="F95F88"/>
                </a:solidFill>
                <a:latin typeface="Times New Roman" panose="02020603050405020304" pitchFamily="18" charset="0"/>
                <a:ea typeface="Petrona Bold" pitchFamily="34" charset="-122"/>
                <a:cs typeface="Times New Roman" panose="02020603050405020304" pitchFamily="18" charset="0"/>
              </a:rPr>
              <a:t>بنية الواجهة الأمامية: تطبيق React أحادي الصفحة (SPA)</a:t>
            </a:r>
            <a:endParaRPr lang="en-US" sz="4400" dirty="0">
              <a:latin typeface="Times New Roman" panose="02020603050405020304" pitchFamily="18" charset="0"/>
              <a:cs typeface="Times New Roman" panose="02020603050405020304" pitchFamily="18" charset="0"/>
            </a:endParaRPr>
          </a:p>
        </p:txBody>
      </p:sp>
      <p:sp>
        <p:nvSpPr>
          <p:cNvPr id="3" name="Text 1"/>
          <p:cNvSpPr/>
          <p:nvPr/>
        </p:nvSpPr>
        <p:spPr>
          <a:xfrm>
            <a:off x="718185" y="1803559"/>
            <a:ext cx="13194030" cy="328374"/>
          </a:xfrm>
          <a:prstGeom prst="rect">
            <a:avLst/>
          </a:prstGeom>
          <a:noFill/>
          <a:ln/>
        </p:spPr>
        <p:txBody>
          <a:bodyPr wrap="non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الواجهة الأمامية لـ SkillCraft مبنية على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React</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لتقديم تجربة مستخدم ديناميكية وتفاعلية.</a:t>
            </a:r>
            <a:endParaRPr lang="en-US" sz="1600"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13296543" y="2362795"/>
            <a:ext cx="615672" cy="615672"/>
          </a:xfrm>
          <a:prstGeom prst="rect">
            <a:avLst/>
          </a:prstGeom>
        </p:spPr>
      </p:pic>
      <p:sp>
        <p:nvSpPr>
          <p:cNvPr id="5" name="Text 2"/>
          <p:cNvSpPr/>
          <p:nvPr/>
        </p:nvSpPr>
        <p:spPr>
          <a:xfrm>
            <a:off x="11090434" y="3234928"/>
            <a:ext cx="2821781" cy="352663"/>
          </a:xfrm>
          <a:prstGeom prst="rect">
            <a:avLst/>
          </a:prstGeom>
          <a:noFill/>
          <a:ln/>
        </p:spPr>
        <p:txBody>
          <a:bodyPr wrap="none" lIns="0" tIns="0" rIns="0" bIns="0" rtlCol="0" anchor="t"/>
          <a:lstStyle/>
          <a:p>
            <a:pPr marL="0" indent="0" algn="r" rtl="1">
              <a:lnSpc>
                <a:spcPts val="2750"/>
              </a:lnSpc>
              <a:buNone/>
            </a:pPr>
            <a:r>
              <a:rPr lang="en-US" sz="2200" b="1" dirty="0">
                <a:solidFill>
                  <a:srgbClr val="272525"/>
                </a:solidFill>
                <a:latin typeface="Times New Roman" panose="02020603050405020304" pitchFamily="18" charset="0"/>
                <a:ea typeface="Petrona Bold" pitchFamily="34" charset="-122"/>
                <a:cs typeface="Times New Roman" panose="02020603050405020304" pitchFamily="18" charset="0"/>
              </a:rPr>
              <a:t>إطار العمل</a:t>
            </a:r>
            <a:endParaRPr lang="en-US" sz="2200" dirty="0">
              <a:latin typeface="Times New Roman" panose="02020603050405020304" pitchFamily="18" charset="0"/>
              <a:cs typeface="Times New Roman" panose="02020603050405020304" pitchFamily="18" charset="0"/>
            </a:endParaRPr>
          </a:p>
        </p:txBody>
      </p:sp>
      <p:sp>
        <p:nvSpPr>
          <p:cNvPr id="6" name="Text 3"/>
          <p:cNvSpPr/>
          <p:nvPr/>
        </p:nvSpPr>
        <p:spPr>
          <a:xfrm>
            <a:off x="9685258" y="3710702"/>
            <a:ext cx="4226957" cy="656749"/>
          </a:xfrm>
          <a:prstGeom prst="rect">
            <a:avLst/>
          </a:prstGeom>
          <a:noFill/>
          <a:ln/>
        </p:spPr>
        <p:txBody>
          <a:bodyPr wrap="squar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مبني بـ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React</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لهيكل المكونات وتقديم فعال، مما يضمن أداءً سريعًا ومرونة في التطوير.</a:t>
            </a:r>
            <a:endParaRPr lang="en-US" sz="1600" dirty="0">
              <a:latin typeface="Times New Roman" panose="02020603050405020304" pitchFamily="18" charset="0"/>
              <a:cs typeface="Times New Roman" panose="02020603050405020304" pitchFamily="18" charset="0"/>
            </a:endParaRPr>
          </a:p>
        </p:txBody>
      </p:sp>
      <p:pic>
        <p:nvPicPr>
          <p:cNvPr id="7" name="Image 1" descr="preencoded.png"/>
          <p:cNvPicPr>
            <a:picLocks noChangeAspect="1"/>
          </p:cNvPicPr>
          <p:nvPr/>
        </p:nvPicPr>
        <p:blipFill>
          <a:blip r:embed="rId4"/>
          <a:stretch>
            <a:fillRect/>
          </a:stretch>
        </p:blipFill>
        <p:spPr>
          <a:xfrm>
            <a:off x="8813125" y="2362795"/>
            <a:ext cx="615672" cy="615672"/>
          </a:xfrm>
          <a:prstGeom prst="rect">
            <a:avLst/>
          </a:prstGeom>
        </p:spPr>
      </p:pic>
      <p:sp>
        <p:nvSpPr>
          <p:cNvPr id="8" name="Text 4"/>
          <p:cNvSpPr/>
          <p:nvPr/>
        </p:nvSpPr>
        <p:spPr>
          <a:xfrm>
            <a:off x="6607016" y="3234928"/>
            <a:ext cx="2821781" cy="352663"/>
          </a:xfrm>
          <a:prstGeom prst="rect">
            <a:avLst/>
          </a:prstGeom>
          <a:noFill/>
          <a:ln/>
        </p:spPr>
        <p:txBody>
          <a:bodyPr wrap="none" lIns="0" tIns="0" rIns="0" bIns="0" rtlCol="0" anchor="t"/>
          <a:lstStyle/>
          <a:p>
            <a:pPr marL="0" indent="0" algn="r" rtl="1">
              <a:lnSpc>
                <a:spcPts val="2750"/>
              </a:lnSpc>
              <a:buNone/>
            </a:pPr>
            <a:r>
              <a:rPr lang="en-US" sz="2200" b="1" dirty="0">
                <a:solidFill>
                  <a:srgbClr val="272525"/>
                </a:solidFill>
                <a:latin typeface="Times New Roman" panose="02020603050405020304" pitchFamily="18" charset="0"/>
                <a:ea typeface="Petrona Bold" pitchFamily="34" charset="-122"/>
                <a:cs typeface="Times New Roman" panose="02020603050405020304" pitchFamily="18" charset="0"/>
              </a:rPr>
              <a:t>التوجيه</a:t>
            </a:r>
            <a:endParaRPr lang="en-US" sz="2200" dirty="0">
              <a:latin typeface="Times New Roman" panose="02020603050405020304" pitchFamily="18" charset="0"/>
              <a:cs typeface="Times New Roman" panose="02020603050405020304" pitchFamily="18" charset="0"/>
            </a:endParaRPr>
          </a:p>
        </p:txBody>
      </p:sp>
      <p:sp>
        <p:nvSpPr>
          <p:cNvPr id="9" name="Text 5"/>
          <p:cNvSpPr/>
          <p:nvPr/>
        </p:nvSpPr>
        <p:spPr>
          <a:xfrm>
            <a:off x="5201722" y="3710702"/>
            <a:ext cx="4227076" cy="985123"/>
          </a:xfrm>
          <a:prstGeom prst="rect">
            <a:avLst/>
          </a:prstGeom>
          <a:noFill/>
          <a:ln/>
        </p:spPr>
        <p:txBody>
          <a:bodyPr wrap="squar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يستخدم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React Router</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للتنقل من جانب العميل، مما يوفر تجربة مستخدم سلسة بدون إعادة تحميل كامل للصفحة.</a:t>
            </a:r>
            <a:endParaRPr lang="en-US" sz="1600" dirty="0">
              <a:latin typeface="Times New Roman" panose="02020603050405020304" pitchFamily="18" charset="0"/>
              <a:cs typeface="Times New Roman" panose="02020603050405020304" pitchFamily="18" charset="0"/>
            </a:endParaRPr>
          </a:p>
        </p:txBody>
      </p:sp>
      <p:pic>
        <p:nvPicPr>
          <p:cNvPr id="10" name="Image 2" descr="preencoded.png"/>
          <p:cNvPicPr>
            <a:picLocks noChangeAspect="1"/>
          </p:cNvPicPr>
          <p:nvPr/>
        </p:nvPicPr>
        <p:blipFill>
          <a:blip r:embed="rId5"/>
          <a:stretch>
            <a:fillRect/>
          </a:stretch>
        </p:blipFill>
        <p:spPr>
          <a:xfrm>
            <a:off x="4329589" y="2362795"/>
            <a:ext cx="615672" cy="615672"/>
          </a:xfrm>
          <a:prstGeom prst="rect">
            <a:avLst/>
          </a:prstGeom>
        </p:spPr>
      </p:pic>
      <p:sp>
        <p:nvSpPr>
          <p:cNvPr id="11" name="Text 6"/>
          <p:cNvSpPr/>
          <p:nvPr/>
        </p:nvSpPr>
        <p:spPr>
          <a:xfrm>
            <a:off x="2123480" y="3234928"/>
            <a:ext cx="2821781" cy="352663"/>
          </a:xfrm>
          <a:prstGeom prst="rect">
            <a:avLst/>
          </a:prstGeom>
          <a:noFill/>
          <a:ln/>
        </p:spPr>
        <p:txBody>
          <a:bodyPr wrap="none" lIns="0" tIns="0" rIns="0" bIns="0" rtlCol="0" anchor="t"/>
          <a:lstStyle/>
          <a:p>
            <a:pPr marL="0" indent="0" algn="r" rtl="1">
              <a:lnSpc>
                <a:spcPts val="2750"/>
              </a:lnSpc>
              <a:buNone/>
            </a:pPr>
            <a:r>
              <a:rPr lang="en-US" sz="2200" b="1" dirty="0">
                <a:solidFill>
                  <a:srgbClr val="272525"/>
                </a:solidFill>
                <a:latin typeface="Times New Roman" panose="02020603050405020304" pitchFamily="18" charset="0"/>
                <a:ea typeface="Petrona Bold" pitchFamily="34" charset="-122"/>
                <a:cs typeface="Times New Roman" panose="02020603050405020304" pitchFamily="18" charset="0"/>
              </a:rPr>
              <a:t>إدارة الحالة</a:t>
            </a:r>
            <a:endParaRPr lang="en-US" sz="2200" dirty="0">
              <a:latin typeface="Times New Roman" panose="02020603050405020304" pitchFamily="18" charset="0"/>
              <a:cs typeface="Times New Roman" panose="02020603050405020304" pitchFamily="18" charset="0"/>
            </a:endParaRPr>
          </a:p>
        </p:txBody>
      </p:sp>
      <p:sp>
        <p:nvSpPr>
          <p:cNvPr id="12" name="Text 7"/>
          <p:cNvSpPr/>
          <p:nvPr/>
        </p:nvSpPr>
        <p:spPr>
          <a:xfrm>
            <a:off x="718185" y="3710702"/>
            <a:ext cx="4227076" cy="656749"/>
          </a:xfrm>
          <a:prstGeom prst="rect">
            <a:avLst/>
          </a:prstGeom>
          <a:noFill/>
          <a:ln/>
        </p:spPr>
        <p:txBody>
          <a:bodyPr wrap="squar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يتم استخدام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React Context API</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للحالة العامة، وخاصة لإدارة حالة مصادقة المستخدم عبر التطبيق.</a:t>
            </a:r>
            <a:endParaRPr lang="en-US" sz="1600" dirty="0">
              <a:latin typeface="Times New Roman" panose="02020603050405020304" pitchFamily="18" charset="0"/>
              <a:cs typeface="Times New Roman" panose="02020603050405020304" pitchFamily="18" charset="0"/>
            </a:endParaRPr>
          </a:p>
        </p:txBody>
      </p:sp>
      <p:pic>
        <p:nvPicPr>
          <p:cNvPr id="13" name="Image 3" descr="preencoded.png"/>
          <p:cNvPicPr>
            <a:picLocks noChangeAspect="1"/>
          </p:cNvPicPr>
          <p:nvPr/>
        </p:nvPicPr>
        <p:blipFill>
          <a:blip r:embed="rId6"/>
          <a:stretch>
            <a:fillRect/>
          </a:stretch>
        </p:blipFill>
        <p:spPr>
          <a:xfrm>
            <a:off x="8813125" y="5208865"/>
            <a:ext cx="615672" cy="615672"/>
          </a:xfrm>
          <a:prstGeom prst="rect">
            <a:avLst/>
          </a:prstGeom>
        </p:spPr>
      </p:pic>
      <p:sp>
        <p:nvSpPr>
          <p:cNvPr id="14" name="Text 8"/>
          <p:cNvSpPr/>
          <p:nvPr/>
        </p:nvSpPr>
        <p:spPr>
          <a:xfrm>
            <a:off x="6607016" y="6080998"/>
            <a:ext cx="2821781" cy="352663"/>
          </a:xfrm>
          <a:prstGeom prst="rect">
            <a:avLst/>
          </a:prstGeom>
          <a:noFill/>
          <a:ln/>
        </p:spPr>
        <p:txBody>
          <a:bodyPr wrap="none" lIns="0" tIns="0" rIns="0" bIns="0" rtlCol="0" anchor="t"/>
          <a:lstStyle/>
          <a:p>
            <a:pPr marL="0" indent="0" algn="r" rtl="1">
              <a:lnSpc>
                <a:spcPts val="2750"/>
              </a:lnSpc>
              <a:buNone/>
            </a:pPr>
            <a:r>
              <a:rPr lang="en-US" sz="2200" b="1" dirty="0">
                <a:solidFill>
                  <a:srgbClr val="272525"/>
                </a:solidFill>
                <a:latin typeface="Times New Roman" panose="02020603050405020304" pitchFamily="18" charset="0"/>
                <a:ea typeface="Petrona Bold" pitchFamily="34" charset="-122"/>
                <a:cs typeface="Times New Roman" panose="02020603050405020304" pitchFamily="18" charset="0"/>
              </a:rPr>
              <a:t>اتصال API</a:t>
            </a:r>
            <a:endParaRPr lang="en-US" sz="2200" dirty="0">
              <a:latin typeface="Times New Roman" panose="02020603050405020304" pitchFamily="18" charset="0"/>
              <a:cs typeface="Times New Roman" panose="02020603050405020304" pitchFamily="18" charset="0"/>
            </a:endParaRPr>
          </a:p>
        </p:txBody>
      </p:sp>
      <p:sp>
        <p:nvSpPr>
          <p:cNvPr id="15" name="Text 9"/>
          <p:cNvSpPr/>
          <p:nvPr/>
        </p:nvSpPr>
        <p:spPr>
          <a:xfrm>
            <a:off x="5201722" y="6556772"/>
            <a:ext cx="4227076" cy="985123"/>
          </a:xfrm>
          <a:prstGeom prst="rect">
            <a:avLst/>
          </a:prstGeom>
          <a:noFill/>
          <a:ln/>
        </p:spPr>
        <p:txBody>
          <a:bodyPr wrap="squar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يتم التعامل مع اتصالات API بواسطة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Axios</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مع مُعترضات (interceptors) لإرفاق رموز JWT تلقائيًا بالطلبات المصادق عليها.</a:t>
            </a:r>
            <a:endParaRPr lang="en-US" sz="1600" dirty="0">
              <a:latin typeface="Times New Roman" panose="02020603050405020304" pitchFamily="18" charset="0"/>
              <a:cs typeface="Times New Roman" panose="02020603050405020304" pitchFamily="18" charset="0"/>
            </a:endParaRPr>
          </a:p>
        </p:txBody>
      </p:sp>
      <p:pic>
        <p:nvPicPr>
          <p:cNvPr id="16" name="Image 4" descr="preencoded.png"/>
          <p:cNvPicPr>
            <a:picLocks noChangeAspect="1"/>
          </p:cNvPicPr>
          <p:nvPr/>
        </p:nvPicPr>
        <p:blipFill>
          <a:blip r:embed="rId7"/>
          <a:stretch>
            <a:fillRect/>
          </a:stretch>
        </p:blipFill>
        <p:spPr>
          <a:xfrm>
            <a:off x="4329589" y="5208865"/>
            <a:ext cx="615672" cy="615672"/>
          </a:xfrm>
          <a:prstGeom prst="rect">
            <a:avLst/>
          </a:prstGeom>
        </p:spPr>
      </p:pic>
      <p:sp>
        <p:nvSpPr>
          <p:cNvPr id="17" name="Text 10"/>
          <p:cNvSpPr/>
          <p:nvPr/>
        </p:nvSpPr>
        <p:spPr>
          <a:xfrm>
            <a:off x="2123480" y="6080998"/>
            <a:ext cx="2821781" cy="352663"/>
          </a:xfrm>
          <a:prstGeom prst="rect">
            <a:avLst/>
          </a:prstGeom>
          <a:noFill/>
          <a:ln/>
        </p:spPr>
        <p:txBody>
          <a:bodyPr wrap="none" lIns="0" tIns="0" rIns="0" bIns="0" rtlCol="0" anchor="t"/>
          <a:lstStyle/>
          <a:p>
            <a:pPr marL="0" indent="0" algn="r" rtl="1">
              <a:lnSpc>
                <a:spcPts val="2750"/>
              </a:lnSpc>
              <a:buNone/>
            </a:pPr>
            <a:r>
              <a:rPr lang="en-US" sz="2200" b="1" dirty="0">
                <a:solidFill>
                  <a:srgbClr val="272525"/>
                </a:solidFill>
                <a:latin typeface="Times New Roman" panose="02020603050405020304" pitchFamily="18" charset="0"/>
                <a:ea typeface="Petrona Bold" pitchFamily="34" charset="-122"/>
                <a:cs typeface="Times New Roman" panose="02020603050405020304" pitchFamily="18" charset="0"/>
              </a:rPr>
              <a:t>التصميم</a:t>
            </a:r>
            <a:endParaRPr lang="en-US" sz="2200" dirty="0">
              <a:latin typeface="Times New Roman" panose="02020603050405020304" pitchFamily="18" charset="0"/>
              <a:cs typeface="Times New Roman" panose="02020603050405020304" pitchFamily="18" charset="0"/>
            </a:endParaRPr>
          </a:p>
        </p:txBody>
      </p:sp>
      <p:sp>
        <p:nvSpPr>
          <p:cNvPr id="18" name="Text 11"/>
          <p:cNvSpPr/>
          <p:nvPr/>
        </p:nvSpPr>
        <p:spPr>
          <a:xfrm>
            <a:off x="718185" y="6556772"/>
            <a:ext cx="4227076" cy="985123"/>
          </a:xfrm>
          <a:prstGeom prst="rect">
            <a:avLst/>
          </a:prstGeom>
          <a:noFill/>
          <a:ln/>
        </p:spPr>
        <p:txBody>
          <a:bodyPr wrap="square" lIns="0" tIns="0" rIns="0" bIns="0" rtlCol="0" anchor="t"/>
          <a:lstStyle/>
          <a:p>
            <a:pPr marL="0" indent="0" algn="r" rtl="1">
              <a:lnSpc>
                <a:spcPts val="2550"/>
              </a:lnSpc>
              <a:buNone/>
            </a:pP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يعتمد على </a:t>
            </a:r>
            <a:r>
              <a:rPr lang="en-US" sz="1600" b="1" dirty="0">
                <a:solidFill>
                  <a:srgbClr val="272525"/>
                </a:solidFill>
                <a:latin typeface="Times New Roman" panose="02020603050405020304" pitchFamily="18" charset="0"/>
                <a:ea typeface="Inter" pitchFamily="34" charset="-122"/>
                <a:cs typeface="Times New Roman" panose="02020603050405020304" pitchFamily="18" charset="0"/>
              </a:rPr>
              <a:t>Bootstrap 5</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 للشبكة والمكونات الأساسية، </a:t>
            </a:r>
            <a:r>
              <a:rPr lang="en-US" sz="1600" dirty="0" err="1">
                <a:solidFill>
                  <a:srgbClr val="272525"/>
                </a:solidFill>
                <a:latin typeface="Times New Roman" panose="02020603050405020304" pitchFamily="18" charset="0"/>
                <a:ea typeface="Inter" pitchFamily="34" charset="-122"/>
                <a:cs typeface="Times New Roman" panose="02020603050405020304" pitchFamily="18" charset="0"/>
              </a:rPr>
              <a:t>مع</a:t>
            </a:r>
            <a:r>
              <a:rPr lang="en-US" sz="1600">
                <a:solidFill>
                  <a:srgbClr val="272525"/>
                </a:solidFill>
                <a:latin typeface="Times New Roman" panose="02020603050405020304" pitchFamily="18" charset="0"/>
                <a:ea typeface="Inter" pitchFamily="34" charset="-122"/>
                <a:cs typeface="Times New Roman" panose="02020603050405020304" pitchFamily="18" charset="0"/>
              </a:rPr>
              <a:t> </a:t>
            </a:r>
            <a:r>
              <a:rPr lang="en-US" sz="1600" b="1">
                <a:solidFill>
                  <a:srgbClr val="272525"/>
                </a:solidFill>
                <a:latin typeface="Times New Roman" panose="02020603050405020304" pitchFamily="18" charset="0"/>
                <a:ea typeface="Inter" pitchFamily="34" charset="-122"/>
                <a:cs typeface="Times New Roman" panose="02020603050405020304" pitchFamily="18" charset="0"/>
              </a:rPr>
              <a:t>SCSS</a:t>
            </a:r>
            <a:r>
              <a:rPr lang="en-US" sz="1600">
                <a:solidFill>
                  <a:srgbClr val="272525"/>
                </a:solidFill>
                <a:latin typeface="Times New Roman" panose="02020603050405020304" pitchFamily="18" charset="0"/>
                <a:ea typeface="Inter" pitchFamily="34" charset="-122"/>
                <a:cs typeface="Times New Roman" panose="02020603050405020304" pitchFamily="18" charset="0"/>
              </a:rPr>
              <a:t> </a:t>
            </a:r>
            <a:r>
              <a:rPr lang="en-US" sz="1600" dirty="0">
                <a:solidFill>
                  <a:srgbClr val="272525"/>
                </a:solidFill>
                <a:latin typeface="Times New Roman" panose="02020603050405020304" pitchFamily="18" charset="0"/>
                <a:ea typeface="Inter" pitchFamily="34" charset="-122"/>
                <a:cs typeface="Times New Roman" panose="02020603050405020304" pitchFamily="18" charset="0"/>
              </a:rPr>
              <a:t>مخصص للتصميمات الفريدة التي تمنح SkillCraft مظهره المميز.</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74330" y="359807"/>
            <a:ext cx="6198156" cy="449699"/>
          </a:xfrm>
          <a:prstGeom prst="rect">
            <a:avLst/>
          </a:prstGeom>
          <a:noFill/>
          <a:ln/>
        </p:spPr>
        <p:txBody>
          <a:bodyPr wrap="none" lIns="0" tIns="0" rIns="0" bIns="0" rtlCol="0" anchor="t"/>
          <a:lstStyle/>
          <a:p>
            <a:pPr marL="0" indent="0" algn="r" rtl="1">
              <a:lnSpc>
                <a:spcPts val="3500"/>
              </a:lnSpc>
              <a:buNone/>
            </a:pPr>
            <a:r>
              <a:rPr lang="en-US" sz="3600" b="1" dirty="0">
                <a:solidFill>
                  <a:srgbClr val="F95F88"/>
                </a:solidFill>
                <a:latin typeface="Times New Roman" panose="02020603050405020304" pitchFamily="18" charset="0"/>
                <a:ea typeface="Petrona Bold" pitchFamily="34" charset="-122"/>
                <a:cs typeface="Times New Roman" panose="02020603050405020304" pitchFamily="18" charset="0"/>
              </a:rPr>
              <a:t>ميزة مميزة: توليد المحتوى بالذكاء الاصطناعي</a:t>
            </a:r>
            <a:endParaRPr lang="en-US" sz="3600" dirty="0">
              <a:latin typeface="Times New Roman" panose="02020603050405020304" pitchFamily="18" charset="0"/>
              <a:cs typeface="Times New Roman" panose="02020603050405020304" pitchFamily="18" charset="0"/>
            </a:endParaRPr>
          </a:p>
        </p:txBody>
      </p:sp>
      <p:sp>
        <p:nvSpPr>
          <p:cNvPr id="3" name="Text 1"/>
          <p:cNvSpPr/>
          <p:nvPr/>
        </p:nvSpPr>
        <p:spPr>
          <a:xfrm>
            <a:off x="457913" y="888206"/>
            <a:ext cx="13714571" cy="209312"/>
          </a:xfrm>
          <a:prstGeom prst="rect">
            <a:avLst/>
          </a:prstGeom>
          <a:noFill/>
          <a:ln/>
        </p:spPr>
        <p:txBody>
          <a:bodyPr wrap="none" lIns="0" tIns="0" rIns="0" bIns="0" rtlCol="0" anchor="t"/>
          <a:lstStyle/>
          <a:p>
            <a:pPr marL="0" indent="0" algn="r" rtl="1">
              <a:lnSpc>
                <a:spcPts val="1600"/>
              </a:lnSpc>
              <a:buNone/>
            </a:pPr>
            <a:r>
              <a:rPr lang="en-US" sz="1100" dirty="0">
                <a:solidFill>
                  <a:srgbClr val="272525"/>
                </a:solidFill>
                <a:latin typeface="Times New Roman" panose="02020603050405020304" pitchFamily="18" charset="0"/>
                <a:ea typeface="Inter" pitchFamily="34" charset="-122"/>
                <a:cs typeface="Times New Roman" panose="02020603050405020304" pitchFamily="18" charset="0"/>
              </a:rPr>
              <a:t>إحدى الميزات الأكثر ابتكارًا في SkillCraft هي </a:t>
            </a:r>
            <a:r>
              <a:rPr lang="en-US" sz="1100" dirty="0" err="1">
                <a:solidFill>
                  <a:srgbClr val="272525"/>
                </a:solidFill>
                <a:latin typeface="Times New Roman" panose="02020603050405020304" pitchFamily="18" charset="0"/>
                <a:ea typeface="Inter" pitchFamily="34" charset="-122"/>
                <a:cs typeface="Times New Roman" panose="02020603050405020304" pitchFamily="18" charset="0"/>
              </a:rPr>
              <a:t>التكامل</a:t>
            </a:r>
            <a:r>
              <a:rPr lang="en-US" sz="1100" dirty="0">
                <a:solidFill>
                  <a:srgbClr val="272525"/>
                </a:solidFill>
                <a:latin typeface="Times New Roman" panose="02020603050405020304" pitchFamily="18" charset="0"/>
                <a:ea typeface="Inter" pitchFamily="34" charset="-122"/>
                <a:cs typeface="Times New Roman" panose="02020603050405020304" pitchFamily="18" charset="0"/>
              </a:rPr>
              <a:t> </a:t>
            </a:r>
            <a:r>
              <a:rPr lang="en-US" sz="1100" dirty="0" err="1">
                <a:solidFill>
                  <a:srgbClr val="272525"/>
                </a:solidFill>
                <a:latin typeface="Times New Roman" panose="02020603050405020304" pitchFamily="18" charset="0"/>
                <a:ea typeface="Inter" pitchFamily="34" charset="-122"/>
                <a:cs typeface="Times New Roman" panose="02020603050405020304" pitchFamily="18" charset="0"/>
              </a:rPr>
              <a:t>مع</a:t>
            </a:r>
            <a:r>
              <a:rPr lang="en-US" sz="1100" b="1" dirty="0" err="1">
                <a:solidFill>
                  <a:srgbClr val="272525"/>
                </a:solidFill>
                <a:latin typeface="Times New Roman" panose="02020603050405020304" pitchFamily="18" charset="0"/>
                <a:ea typeface="Inter" pitchFamily="34" charset="-122"/>
                <a:cs typeface="Times New Roman" panose="02020603050405020304" pitchFamily="18" charset="0"/>
              </a:rPr>
              <a:t>Google's</a:t>
            </a:r>
            <a:r>
              <a:rPr lang="en-US" sz="1100" b="1" dirty="0">
                <a:solidFill>
                  <a:srgbClr val="272525"/>
                </a:solidFill>
                <a:latin typeface="Times New Roman" panose="02020603050405020304" pitchFamily="18" charset="0"/>
                <a:ea typeface="Inter" pitchFamily="34" charset="-122"/>
                <a:cs typeface="Times New Roman" panose="02020603050405020304" pitchFamily="18" charset="0"/>
              </a:rPr>
              <a:t> Gemini AI</a:t>
            </a:r>
            <a:r>
              <a:rPr lang="en-US" sz="1100" dirty="0">
                <a:solidFill>
                  <a:srgbClr val="272525"/>
                </a:solidFill>
                <a:latin typeface="Times New Roman" panose="02020603050405020304" pitchFamily="18" charset="0"/>
                <a:ea typeface="Inter" pitchFamily="34" charset="-122"/>
                <a:cs typeface="Times New Roman" panose="02020603050405020304" pitchFamily="18" charset="0"/>
              </a:rPr>
              <a:t> </a:t>
            </a:r>
            <a:r>
              <a:rPr lang="ar-SY" sz="1100" dirty="0">
                <a:solidFill>
                  <a:srgbClr val="272525"/>
                </a:solidFill>
                <a:latin typeface="Times New Roman" panose="02020603050405020304" pitchFamily="18" charset="0"/>
                <a:ea typeface="Inter" pitchFamily="34" charset="-122"/>
                <a:cs typeface="Times New Roman" panose="02020603050405020304" pitchFamily="18" charset="0"/>
              </a:rPr>
              <a:t> ل</a:t>
            </a:r>
            <a:r>
              <a:rPr lang="en-US" sz="1100" dirty="0" err="1">
                <a:solidFill>
                  <a:srgbClr val="272525"/>
                </a:solidFill>
                <a:latin typeface="Times New Roman" panose="02020603050405020304" pitchFamily="18" charset="0"/>
                <a:ea typeface="Inter" pitchFamily="34" charset="-122"/>
                <a:cs typeface="Times New Roman" panose="02020603050405020304" pitchFamily="18" charset="0"/>
              </a:rPr>
              <a:t>توليد</a:t>
            </a:r>
            <a:r>
              <a:rPr lang="en-US" sz="1100" dirty="0">
                <a:solidFill>
                  <a:srgbClr val="272525"/>
                </a:solidFill>
                <a:latin typeface="Times New Roman" panose="02020603050405020304" pitchFamily="18" charset="0"/>
                <a:ea typeface="Inter" pitchFamily="34" charset="-122"/>
                <a:cs typeface="Times New Roman" panose="02020603050405020304" pitchFamily="18" charset="0"/>
              </a:rPr>
              <a:t> المحتوى ديناميكيًا، مما يفتح آفاقًا جديدة للتعلم المخصص.</a:t>
            </a:r>
            <a:endParaRPr lang="en-US" sz="1100" dirty="0">
              <a:latin typeface="Times New Roman" panose="02020603050405020304" pitchFamily="18" charset="0"/>
              <a:cs typeface="Times New Roman" panose="02020603050405020304" pitchFamily="18" charset="0"/>
            </a:endParaRPr>
          </a:p>
        </p:txBody>
      </p:sp>
      <p:sp>
        <p:nvSpPr>
          <p:cNvPr id="4" name="Text 2"/>
          <p:cNvSpPr/>
          <p:nvPr/>
        </p:nvSpPr>
        <p:spPr>
          <a:xfrm>
            <a:off x="4120158" y="1375410"/>
            <a:ext cx="3035498" cy="269796"/>
          </a:xfrm>
          <a:prstGeom prst="rect">
            <a:avLst/>
          </a:prstGeom>
          <a:noFill/>
          <a:ln/>
        </p:spPr>
        <p:txBody>
          <a:bodyPr wrap="none" lIns="0" tIns="0" rIns="0" bIns="0" rtlCol="0" anchor="t"/>
          <a:lstStyle/>
          <a:p>
            <a:pPr marL="0" indent="0" algn="r" rtl="1">
              <a:lnSpc>
                <a:spcPts val="2100"/>
              </a:lnSpc>
              <a:buNone/>
            </a:pPr>
            <a:r>
              <a:rPr lang="en-US" sz="2800" b="1" dirty="0">
                <a:solidFill>
                  <a:srgbClr val="F95F88"/>
                </a:solidFill>
                <a:latin typeface="Times New Roman" panose="02020603050405020304" pitchFamily="18" charset="0"/>
                <a:ea typeface="Petrona Bold" pitchFamily="34" charset="-122"/>
                <a:cs typeface="Times New Roman" panose="02020603050405020304" pitchFamily="18" charset="0"/>
              </a:rPr>
              <a:t>توليد خرائط طريق بالذكاء الاصطناعي</a:t>
            </a:r>
            <a:endParaRPr lang="en-US" sz="2800" dirty="0">
              <a:latin typeface="Times New Roman" panose="02020603050405020304" pitchFamily="18" charset="0"/>
              <a:cs typeface="Times New Roman" panose="02020603050405020304" pitchFamily="18" charset="0"/>
            </a:endParaRPr>
          </a:p>
        </p:txBody>
      </p:sp>
      <p:sp>
        <p:nvSpPr>
          <p:cNvPr id="5" name="Text 3"/>
          <p:cNvSpPr/>
          <p:nvPr/>
        </p:nvSpPr>
        <p:spPr>
          <a:xfrm>
            <a:off x="457914" y="1645206"/>
            <a:ext cx="6697742" cy="522922"/>
          </a:xfrm>
          <a:prstGeom prst="rect">
            <a:avLst/>
          </a:prstGeom>
          <a:noFill/>
          <a:ln/>
        </p:spPr>
        <p:txBody>
          <a:bodyPr wrap="none" lIns="0" tIns="0" rIns="0" bIns="0" rtlCol="0" anchor="t"/>
          <a:lstStyle/>
          <a:p>
            <a:pPr marL="0" indent="0" algn="r" rtl="1">
              <a:lnSpc>
                <a:spcPts val="1600"/>
              </a:lnSpc>
              <a:buNone/>
            </a:pP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يقوم المستخدم بتوفير موضوع، ويقوم النظام بتوليد مسار تعليمي كامل يتضمن معالم وخطوات مفصلة.</a:t>
            </a:r>
            <a:endParaRPr lang="en-US" sz="1400" dirty="0">
              <a:latin typeface="Times New Roman" panose="02020603050405020304" pitchFamily="18" charset="0"/>
              <a:cs typeface="Times New Roman" panose="02020603050405020304" pitchFamily="18" charset="0"/>
            </a:endParaRPr>
          </a:p>
        </p:txBody>
      </p:sp>
      <p:pic>
        <p:nvPicPr>
          <p:cNvPr id="6" name="Image 0" descr="preencoded.png"/>
          <p:cNvPicPr>
            <a:picLocks noChangeAspect="1"/>
          </p:cNvPicPr>
          <p:nvPr/>
        </p:nvPicPr>
        <p:blipFill>
          <a:blip r:embed="rId3"/>
          <a:stretch>
            <a:fillRect/>
          </a:stretch>
        </p:blipFill>
        <p:spPr>
          <a:xfrm>
            <a:off x="457914" y="2315289"/>
            <a:ext cx="6697742" cy="6697742"/>
          </a:xfrm>
          <a:prstGeom prst="rect">
            <a:avLst/>
          </a:prstGeom>
        </p:spPr>
      </p:pic>
      <p:sp>
        <p:nvSpPr>
          <p:cNvPr id="7" name="Text 4"/>
          <p:cNvSpPr/>
          <p:nvPr/>
        </p:nvSpPr>
        <p:spPr>
          <a:xfrm>
            <a:off x="11423094" y="1375410"/>
            <a:ext cx="2757011" cy="269796"/>
          </a:xfrm>
          <a:prstGeom prst="rect">
            <a:avLst/>
          </a:prstGeom>
          <a:noFill/>
          <a:ln/>
        </p:spPr>
        <p:txBody>
          <a:bodyPr wrap="none" lIns="0" tIns="0" rIns="0" bIns="0" rtlCol="0" anchor="t"/>
          <a:lstStyle/>
          <a:p>
            <a:pPr marL="0" indent="0" algn="r" rtl="1">
              <a:lnSpc>
                <a:spcPts val="2100"/>
              </a:lnSpc>
              <a:buNone/>
            </a:pPr>
            <a:r>
              <a:rPr lang="en-US" sz="2000" b="1" dirty="0">
                <a:solidFill>
                  <a:srgbClr val="F95F88"/>
                </a:solidFill>
                <a:latin typeface="Times New Roman" panose="02020603050405020304" pitchFamily="18" charset="0"/>
                <a:ea typeface="Petrona Bold" pitchFamily="34" charset="-122"/>
                <a:cs typeface="Times New Roman" panose="02020603050405020304" pitchFamily="18" charset="0"/>
              </a:rPr>
              <a:t>توليد اختبارات بالذكاء الاصطناعي</a:t>
            </a:r>
            <a:endParaRPr lang="en-US" sz="2000" dirty="0">
              <a:latin typeface="Times New Roman" panose="02020603050405020304" pitchFamily="18" charset="0"/>
              <a:cs typeface="Times New Roman" panose="02020603050405020304" pitchFamily="18" charset="0"/>
            </a:endParaRPr>
          </a:p>
        </p:txBody>
      </p:sp>
      <p:sp>
        <p:nvSpPr>
          <p:cNvPr id="8" name="Text 5"/>
          <p:cNvSpPr/>
          <p:nvPr/>
        </p:nvSpPr>
        <p:spPr>
          <a:xfrm>
            <a:off x="7396480" y="1688188"/>
            <a:ext cx="6783626" cy="522922"/>
          </a:xfrm>
          <a:prstGeom prst="rect">
            <a:avLst/>
          </a:prstGeom>
          <a:noFill/>
          <a:ln/>
        </p:spPr>
        <p:txBody>
          <a:bodyPr wrap="none" lIns="0" tIns="0" rIns="0" bIns="0" rtlCol="0" anchor="t"/>
          <a:lstStyle/>
          <a:p>
            <a:pPr marL="0" indent="0" algn="r" rtl="1">
              <a:lnSpc>
                <a:spcPts val="1600"/>
              </a:lnSpc>
              <a:buNone/>
            </a:pP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يقوم المستخدم باختيار موضوع، ويقوم النظام بتوليد أسئلة اختبار ذات </a:t>
            </a:r>
            <a:r>
              <a:rPr lang="en-US" sz="1400" dirty="0" err="1">
                <a:solidFill>
                  <a:srgbClr val="272525"/>
                </a:solidFill>
                <a:latin typeface="Times New Roman" panose="02020603050405020304" pitchFamily="18" charset="0"/>
                <a:ea typeface="Inter" pitchFamily="34" charset="-122"/>
                <a:cs typeface="Times New Roman" panose="02020603050405020304" pitchFamily="18" charset="0"/>
              </a:rPr>
              <a:t>صلة</a:t>
            </a: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 )</a:t>
            </a:r>
            <a:r>
              <a:rPr lang="en-US" sz="1400" dirty="0" err="1">
                <a:solidFill>
                  <a:srgbClr val="272525"/>
                </a:solidFill>
                <a:latin typeface="Times New Roman" panose="02020603050405020304" pitchFamily="18" charset="0"/>
                <a:ea typeface="Inter" pitchFamily="34" charset="-122"/>
                <a:cs typeface="Times New Roman" panose="02020603050405020304" pitchFamily="18" charset="0"/>
              </a:rPr>
              <a:t>خيارات</a:t>
            </a: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 متعددة وصح/</a:t>
            </a:r>
            <a:r>
              <a:rPr lang="en-US" sz="1400" dirty="0" err="1">
                <a:solidFill>
                  <a:srgbClr val="272525"/>
                </a:solidFill>
                <a:latin typeface="Times New Roman" panose="02020603050405020304" pitchFamily="18" charset="0"/>
                <a:ea typeface="Inter" pitchFamily="34" charset="-122"/>
                <a:cs typeface="Times New Roman" panose="02020603050405020304" pitchFamily="18" charset="0"/>
              </a:rPr>
              <a:t>خطأ</a:t>
            </a: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a:t>
            </a:r>
            <a:br>
              <a:rPr lang="en-US" sz="1400" dirty="0">
                <a:solidFill>
                  <a:srgbClr val="272525"/>
                </a:solidFill>
                <a:latin typeface="Times New Roman" panose="02020603050405020304" pitchFamily="18" charset="0"/>
                <a:ea typeface="Inter" pitchFamily="34" charset="-122"/>
                <a:cs typeface="Times New Roman" panose="02020603050405020304" pitchFamily="18" charset="0"/>
              </a:rPr>
            </a:br>
            <a:r>
              <a:rPr lang="en-US" sz="1400" dirty="0">
                <a:solidFill>
                  <a:srgbClr val="272525"/>
                </a:solidFill>
                <a:latin typeface="Times New Roman" panose="02020603050405020304" pitchFamily="18" charset="0"/>
                <a:ea typeface="Inter" pitchFamily="34" charset="-122"/>
                <a:cs typeface="Times New Roman" panose="02020603050405020304" pitchFamily="18" charset="0"/>
              </a:rPr>
              <a:t> مما يوفر تقييمًا فوريًا.</a:t>
            </a:r>
            <a:endParaRPr lang="en-US" sz="1400" dirty="0">
              <a:latin typeface="Times New Roman" panose="02020603050405020304" pitchFamily="18" charset="0"/>
              <a:cs typeface="Times New Roman" panose="02020603050405020304" pitchFamily="18" charset="0"/>
            </a:endParaRPr>
          </a:p>
        </p:txBody>
      </p:sp>
      <p:pic>
        <p:nvPicPr>
          <p:cNvPr id="9" name="Image 1" descr="preencoded.png"/>
          <p:cNvPicPr>
            <a:picLocks noChangeAspect="1"/>
          </p:cNvPicPr>
          <p:nvPr/>
        </p:nvPicPr>
        <p:blipFill>
          <a:blip r:embed="rId4"/>
          <a:stretch>
            <a:fillRect/>
          </a:stretch>
        </p:blipFill>
        <p:spPr>
          <a:xfrm>
            <a:off x="7482364" y="2315289"/>
            <a:ext cx="6697742" cy="6697742"/>
          </a:xfrm>
          <a:prstGeom prst="rect">
            <a:avLst/>
          </a:prstGeom>
        </p:spPr>
      </p:pic>
      <p:sp>
        <p:nvSpPr>
          <p:cNvPr id="10" name="Text 6"/>
          <p:cNvSpPr/>
          <p:nvPr/>
        </p:nvSpPr>
        <p:spPr>
          <a:xfrm>
            <a:off x="457914" y="9307354"/>
            <a:ext cx="13714571" cy="209312"/>
          </a:xfrm>
          <a:prstGeom prst="rect">
            <a:avLst/>
          </a:prstGeom>
          <a:noFill/>
          <a:ln/>
        </p:spPr>
        <p:txBody>
          <a:bodyPr wrap="none" lIns="0" tIns="0" rIns="0" bIns="0" rtlCol="0" anchor="t"/>
          <a:lstStyle/>
          <a:p>
            <a:pPr marL="0" indent="0" algn="r" rtl="1">
              <a:lnSpc>
                <a:spcPts val="1600"/>
              </a:lnSpc>
              <a:buNone/>
            </a:pPr>
            <a:r>
              <a:rPr lang="en-US" sz="1100" dirty="0">
                <a:solidFill>
                  <a:srgbClr val="272525"/>
                </a:solidFill>
                <a:latin typeface="Times New Roman" panose="02020603050405020304" pitchFamily="18" charset="0"/>
                <a:ea typeface="Inter" pitchFamily="34" charset="-122"/>
                <a:cs typeface="Times New Roman" panose="02020603050405020304" pitchFamily="18" charset="0"/>
              </a:rPr>
              <a:t>هذا التكامل يسلط الضوء على استخدام أنماط التصميم المتقدمة لضمان المرونة وقابلية التوسع.</a:t>
            </a:r>
            <a:endParaRPr lang="en-US" sz="11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1264087" y="620792"/>
            <a:ext cx="12576096" cy="776049"/>
          </a:xfrm>
          <a:prstGeom prst="rect">
            <a:avLst/>
          </a:prstGeom>
          <a:noFill/>
          <a:ln/>
        </p:spPr>
        <p:txBody>
          <a:bodyPr wrap="none" lIns="0" tIns="0" rIns="0" bIns="0" rtlCol="0" anchor="t"/>
          <a:lstStyle/>
          <a:p>
            <a:pPr marL="0" indent="0" algn="r" rtl="1">
              <a:lnSpc>
                <a:spcPts val="6100"/>
              </a:lnSpc>
              <a:buNone/>
            </a:pPr>
            <a:r>
              <a:rPr lang="en-US" sz="4850" b="1" dirty="0">
                <a:solidFill>
                  <a:srgbClr val="F95F88"/>
                </a:solidFill>
                <a:latin typeface="Times New Roman" panose="02020603050405020304" pitchFamily="18" charset="0"/>
                <a:ea typeface="Petrona Bold" pitchFamily="34" charset="-122"/>
                <a:cs typeface="Times New Roman" panose="02020603050405020304" pitchFamily="18" charset="0"/>
              </a:rPr>
              <a:t>أنماط التصميم الرئيسية قيد </a:t>
            </a:r>
            <a:r>
              <a:rPr lang="en-US" sz="4850" b="1" dirty="0" err="1">
                <a:solidFill>
                  <a:srgbClr val="F95F88"/>
                </a:solidFill>
                <a:latin typeface="Times New Roman" panose="02020603050405020304" pitchFamily="18" charset="0"/>
                <a:ea typeface="Petrona Bold" pitchFamily="34" charset="-122"/>
                <a:cs typeface="Times New Roman" panose="02020603050405020304" pitchFamily="18" charset="0"/>
              </a:rPr>
              <a:t>التنفيذ</a:t>
            </a:r>
            <a:r>
              <a:rPr lang="en-US" sz="4850" b="1" dirty="0">
                <a:solidFill>
                  <a:srgbClr val="F95F88"/>
                </a:solidFill>
                <a:latin typeface="Times New Roman" panose="02020603050405020304" pitchFamily="18" charset="0"/>
                <a:ea typeface="Petrona Bold" pitchFamily="34" charset="-122"/>
                <a:cs typeface="Times New Roman" panose="02020603050405020304" pitchFamily="18" charset="0"/>
              </a:rPr>
              <a:t> )</a:t>
            </a:r>
            <a:r>
              <a:rPr lang="en-US" sz="4850" b="1" dirty="0" err="1">
                <a:solidFill>
                  <a:srgbClr val="F95F88"/>
                </a:solidFill>
                <a:latin typeface="Times New Roman" panose="02020603050405020304" pitchFamily="18" charset="0"/>
                <a:ea typeface="Petrona Bold" pitchFamily="34" charset="-122"/>
                <a:cs typeface="Times New Roman" panose="02020603050405020304" pitchFamily="18" charset="0"/>
              </a:rPr>
              <a:t>الواجهة</a:t>
            </a:r>
            <a:r>
              <a:rPr lang="en-US" sz="4850" b="1" dirty="0">
                <a:solidFill>
                  <a:srgbClr val="F95F88"/>
                </a:solidFill>
                <a:latin typeface="Times New Roman" panose="02020603050405020304" pitchFamily="18" charset="0"/>
                <a:ea typeface="Petrona Bold" pitchFamily="34" charset="-122"/>
                <a:cs typeface="Times New Roman" panose="02020603050405020304" pitchFamily="18" charset="0"/>
              </a:rPr>
              <a:t> </a:t>
            </a:r>
            <a:r>
              <a:rPr lang="en-US" sz="4850" b="1" dirty="0" err="1">
                <a:solidFill>
                  <a:srgbClr val="F95F88"/>
                </a:solidFill>
                <a:latin typeface="Times New Roman" panose="02020603050405020304" pitchFamily="18" charset="0"/>
                <a:ea typeface="Petrona Bold" pitchFamily="34" charset="-122"/>
                <a:cs typeface="Times New Roman" panose="02020603050405020304" pitchFamily="18" charset="0"/>
              </a:rPr>
              <a:t>الخلفية</a:t>
            </a:r>
            <a:r>
              <a:rPr lang="en-US" sz="4850" b="1" dirty="0">
                <a:solidFill>
                  <a:srgbClr val="F95F88"/>
                </a:solidFill>
                <a:latin typeface="Times New Roman" panose="02020603050405020304" pitchFamily="18" charset="0"/>
                <a:ea typeface="Petrona Bold" pitchFamily="34" charset="-122"/>
                <a:cs typeface="Times New Roman" panose="02020603050405020304" pitchFamily="18" charset="0"/>
              </a:rPr>
              <a:t>(</a:t>
            </a:r>
            <a:endParaRPr lang="en-US" sz="4850" dirty="0">
              <a:latin typeface="Times New Roman" panose="02020603050405020304" pitchFamily="18" charset="0"/>
              <a:cs typeface="Times New Roman" panose="02020603050405020304" pitchFamily="18" charset="0"/>
            </a:endParaRPr>
          </a:p>
        </p:txBody>
      </p:sp>
      <p:sp>
        <p:nvSpPr>
          <p:cNvPr id="3" name="Text 1"/>
          <p:cNvSpPr/>
          <p:nvPr/>
        </p:nvSpPr>
        <p:spPr>
          <a:xfrm>
            <a:off x="790218" y="1848326"/>
            <a:ext cx="13049964" cy="361117"/>
          </a:xfrm>
          <a:prstGeom prst="rect">
            <a:avLst/>
          </a:prstGeom>
          <a:noFill/>
          <a:ln/>
        </p:spPr>
        <p:txBody>
          <a:bodyPr wrap="none" lIns="0" tIns="0" rIns="0" bIns="0" rtlCol="0" anchor="t"/>
          <a:lstStyle/>
          <a:p>
            <a:pPr marL="0" indent="0" algn="r" rtl="1">
              <a:lnSpc>
                <a:spcPts val="280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نستخدم مجموعة من أنماط التصميم لضمان بنية قوية، قابلة للصيانة، وقابلة للتوسع في الواجهة الخلفية لـ </a:t>
            </a:r>
            <a:r>
              <a:rPr lang="en-US" sz="1750" dirty="0" err="1">
                <a:solidFill>
                  <a:srgbClr val="272525"/>
                </a:solidFill>
                <a:latin typeface="Times New Roman" panose="02020603050405020304" pitchFamily="18" charset="0"/>
                <a:ea typeface="Inter" pitchFamily="34" charset="-122"/>
                <a:cs typeface="Times New Roman" panose="02020603050405020304" pitchFamily="18" charset="0"/>
              </a:rPr>
              <a:t>SkillCraft</a:t>
            </a:r>
            <a:r>
              <a:rPr lang="ar-SY" sz="1750" dirty="0">
                <a:solidFill>
                  <a:srgbClr val="272525"/>
                </a:solidFill>
                <a:latin typeface="Times New Roman" panose="02020603050405020304" pitchFamily="18" charset="0"/>
                <a:ea typeface="Inter" pitchFamily="34" charset="-122"/>
                <a:cs typeface="Times New Roman" panose="02020603050405020304" pitchFamily="18" charset="0"/>
              </a:rPr>
              <a:t>.</a:t>
            </a:r>
            <a:endParaRPr lang="en-US" sz="1750" dirty="0">
              <a:latin typeface="Times New Roman" panose="02020603050405020304" pitchFamily="18" charset="0"/>
              <a:cs typeface="Times New Roman" panose="02020603050405020304" pitchFamily="18" charset="0"/>
            </a:endParaRPr>
          </a:p>
        </p:txBody>
      </p:sp>
      <p:sp>
        <p:nvSpPr>
          <p:cNvPr id="4" name="Shape 2"/>
          <p:cNvSpPr/>
          <p:nvPr/>
        </p:nvSpPr>
        <p:spPr>
          <a:xfrm>
            <a:off x="774978" y="2463403"/>
            <a:ext cx="13049964" cy="5146715"/>
          </a:xfrm>
          <a:prstGeom prst="roundRect">
            <a:avLst>
              <a:gd name="adj" fmla="val 1843"/>
            </a:avLst>
          </a:prstGeom>
          <a:noFill/>
          <a:ln w="7620">
            <a:solidFill>
              <a:srgbClr val="000000">
                <a:alpha val="8000"/>
              </a:srgbClr>
            </a:solidFill>
            <a:prstDash val="solid"/>
          </a:ln>
        </p:spPr>
      </p:sp>
      <p:sp>
        <p:nvSpPr>
          <p:cNvPr id="5" name="Shape 3"/>
          <p:cNvSpPr/>
          <p:nvPr/>
        </p:nvSpPr>
        <p:spPr>
          <a:xfrm>
            <a:off x="797838" y="2471023"/>
            <a:ext cx="13034724" cy="1008221"/>
          </a:xfrm>
          <a:prstGeom prst="rect">
            <a:avLst/>
          </a:prstGeom>
          <a:solidFill>
            <a:srgbClr val="FFFFFF">
              <a:alpha val="4000"/>
            </a:srgbClr>
          </a:solidFill>
          <a:ln/>
        </p:spPr>
      </p:sp>
      <p:sp>
        <p:nvSpPr>
          <p:cNvPr id="6" name="Text 4"/>
          <p:cNvSpPr/>
          <p:nvPr/>
        </p:nvSpPr>
        <p:spPr>
          <a:xfrm>
            <a:off x="1023580" y="2614017"/>
            <a:ext cx="6062067" cy="361117"/>
          </a:xfrm>
          <a:prstGeom prst="rect">
            <a:avLst/>
          </a:prstGeom>
          <a:noFill/>
          <a:ln/>
        </p:spPr>
        <p:txBody>
          <a:bodyPr wrap="none" lIns="0" tIns="0" rIns="0" bIns="0" rtlCol="0" anchor="t"/>
          <a:lstStyle/>
          <a:p>
            <a:pPr marL="0" indent="0" algn="r" rtl="1">
              <a:lnSpc>
                <a:spcPts val="2800"/>
              </a:lnSpc>
              <a:buNone/>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المستودع (Repository) ووحدة العمل (Unit of Work)</a:t>
            </a:r>
            <a:endParaRPr lang="en-US" sz="1750" dirty="0">
              <a:latin typeface="Times New Roman" panose="02020603050405020304" pitchFamily="18" charset="0"/>
              <a:cs typeface="Times New Roman" panose="02020603050405020304" pitchFamily="18" charset="0"/>
            </a:endParaRPr>
          </a:p>
        </p:txBody>
      </p:sp>
      <p:sp>
        <p:nvSpPr>
          <p:cNvPr id="7" name="Text 5"/>
          <p:cNvSpPr/>
          <p:nvPr/>
        </p:nvSpPr>
        <p:spPr>
          <a:xfrm>
            <a:off x="7544752" y="2614017"/>
            <a:ext cx="6062067" cy="722233"/>
          </a:xfrm>
          <a:prstGeom prst="rect">
            <a:avLst/>
          </a:prstGeom>
          <a:noFill/>
          <a:ln/>
        </p:spPr>
        <p:txBody>
          <a:bodyPr wrap="square" lIns="0" tIns="0" rIns="0" bIns="0" rtlCol="0" anchor="t"/>
          <a:lstStyle/>
          <a:p>
            <a:pPr marL="0" indent="0" algn="r" rtl="1">
              <a:lnSpc>
                <a:spcPts val="280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تجريد الوصول إلى البيانات وضمان سلامة المعاملات، مما يسهل تبديل مصادر البيانات.</a:t>
            </a:r>
            <a:endParaRPr lang="en-US" sz="1750" dirty="0">
              <a:latin typeface="Times New Roman" panose="02020603050405020304" pitchFamily="18" charset="0"/>
              <a:cs typeface="Times New Roman" panose="02020603050405020304" pitchFamily="18" charset="0"/>
            </a:endParaRPr>
          </a:p>
        </p:txBody>
      </p:sp>
      <p:sp>
        <p:nvSpPr>
          <p:cNvPr id="8" name="Shape 6"/>
          <p:cNvSpPr/>
          <p:nvPr/>
        </p:nvSpPr>
        <p:spPr>
          <a:xfrm>
            <a:off x="797838" y="3479244"/>
            <a:ext cx="13034724" cy="1730454"/>
          </a:xfrm>
          <a:prstGeom prst="rect">
            <a:avLst/>
          </a:prstGeom>
          <a:solidFill>
            <a:srgbClr val="000000">
              <a:alpha val="4000"/>
            </a:srgbClr>
          </a:solidFill>
          <a:ln/>
        </p:spPr>
      </p:sp>
      <p:sp>
        <p:nvSpPr>
          <p:cNvPr id="9" name="Text 7"/>
          <p:cNvSpPr/>
          <p:nvPr/>
        </p:nvSpPr>
        <p:spPr>
          <a:xfrm>
            <a:off x="1023580" y="3622238"/>
            <a:ext cx="6062067" cy="361117"/>
          </a:xfrm>
          <a:prstGeom prst="rect">
            <a:avLst/>
          </a:prstGeom>
          <a:noFill/>
          <a:ln/>
        </p:spPr>
        <p:txBody>
          <a:bodyPr wrap="none" lIns="0" tIns="0" rIns="0" bIns="0" rtlCol="0" anchor="t"/>
          <a:lstStyle/>
          <a:p>
            <a:pPr marL="0" indent="0" algn="r" rtl="1">
              <a:lnSpc>
                <a:spcPts val="2800"/>
              </a:lnSpc>
              <a:buNone/>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نمط المحول (Adapter Pattern)</a:t>
            </a:r>
            <a:endParaRPr lang="en-US" sz="1750" dirty="0">
              <a:latin typeface="Times New Roman" panose="02020603050405020304" pitchFamily="18" charset="0"/>
              <a:cs typeface="Times New Roman" panose="02020603050405020304" pitchFamily="18" charset="0"/>
            </a:endParaRPr>
          </a:p>
        </p:txBody>
      </p:sp>
      <p:sp>
        <p:nvSpPr>
          <p:cNvPr id="10" name="Text 8"/>
          <p:cNvSpPr/>
          <p:nvPr/>
        </p:nvSpPr>
        <p:spPr>
          <a:xfrm>
            <a:off x="7544752" y="3622238"/>
            <a:ext cx="6062067" cy="1444466"/>
          </a:xfrm>
          <a:prstGeom prst="rect">
            <a:avLst/>
          </a:prstGeom>
          <a:noFill/>
          <a:ln/>
        </p:spPr>
        <p:txBody>
          <a:bodyPr wrap="square" lIns="0" tIns="0" rIns="0" bIns="0" rtlCol="0" anchor="t"/>
          <a:lstStyle/>
          <a:p>
            <a:pPr marL="0" indent="0" algn="r" rtl="1">
              <a:lnSpc>
                <a:spcPts val="280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تم إنشاء صف GeminiAiAdapter الذي يطبق هذا النمط. داخلياً، يقوم هذا الصف بترجمة استدعاء دالة GenerateRoadmapAsync إلى طلب HTTP متوافق مع Gemini AI، ثم يقوم بتحويل استجابة Gemini إلى كائن AiGeneratedRoadmap الذي يفهمه نظامنا.</a:t>
            </a:r>
            <a:endParaRPr lang="en-US" sz="1750" dirty="0">
              <a:latin typeface="Times New Roman" panose="02020603050405020304" pitchFamily="18" charset="0"/>
              <a:cs typeface="Times New Roman" panose="02020603050405020304" pitchFamily="18" charset="0"/>
            </a:endParaRPr>
          </a:p>
        </p:txBody>
      </p:sp>
      <p:sp>
        <p:nvSpPr>
          <p:cNvPr id="11" name="Shape 9"/>
          <p:cNvSpPr/>
          <p:nvPr/>
        </p:nvSpPr>
        <p:spPr>
          <a:xfrm>
            <a:off x="797838" y="5209699"/>
            <a:ext cx="13034724" cy="1015841"/>
          </a:xfrm>
          <a:prstGeom prst="rect">
            <a:avLst/>
          </a:prstGeom>
          <a:solidFill>
            <a:srgbClr val="FFFFFF">
              <a:alpha val="4000"/>
            </a:srgbClr>
          </a:solidFill>
          <a:ln/>
        </p:spPr>
      </p:sp>
      <p:sp>
        <p:nvSpPr>
          <p:cNvPr id="12" name="Text 10"/>
          <p:cNvSpPr/>
          <p:nvPr/>
        </p:nvSpPr>
        <p:spPr>
          <a:xfrm>
            <a:off x="1023580" y="5352693"/>
            <a:ext cx="6062067" cy="361117"/>
          </a:xfrm>
          <a:prstGeom prst="rect">
            <a:avLst/>
          </a:prstGeom>
          <a:noFill/>
          <a:ln/>
        </p:spPr>
        <p:txBody>
          <a:bodyPr wrap="none" lIns="0" tIns="0" rIns="0" bIns="0" rtlCol="0" anchor="t"/>
          <a:lstStyle/>
          <a:p>
            <a:pPr marL="0" indent="0" algn="r" rtl="1">
              <a:lnSpc>
                <a:spcPts val="2800"/>
              </a:lnSpc>
              <a:buNone/>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نمط الاستراتيجية (Strategy Pattern)</a:t>
            </a:r>
            <a:endParaRPr lang="en-US" sz="1750" dirty="0">
              <a:latin typeface="Times New Roman" panose="02020603050405020304" pitchFamily="18" charset="0"/>
              <a:cs typeface="Times New Roman" panose="02020603050405020304" pitchFamily="18" charset="0"/>
            </a:endParaRPr>
          </a:p>
        </p:txBody>
      </p:sp>
      <p:sp>
        <p:nvSpPr>
          <p:cNvPr id="13" name="Text 11"/>
          <p:cNvSpPr/>
          <p:nvPr/>
        </p:nvSpPr>
        <p:spPr>
          <a:xfrm>
            <a:off x="7544752" y="5352693"/>
            <a:ext cx="6062067" cy="729853"/>
          </a:xfrm>
          <a:prstGeom prst="rect">
            <a:avLst/>
          </a:prstGeom>
          <a:noFill/>
          <a:ln/>
        </p:spPr>
        <p:txBody>
          <a:bodyPr wrap="square" lIns="0" tIns="0" rIns="0" bIns="0" rtlCol="0" anchor="t"/>
          <a:lstStyle/>
          <a:p>
            <a:pPr marL="0" indent="0" algn="r" rtl="1">
              <a:lnSpc>
                <a:spcPts val="280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يسمح بالتبديل بين خوارزميات إنشاء المحتوى المختلفة. لدينا </a:t>
            </a:r>
            <a:r>
              <a:rPr lang="en-US" sz="1750" dirty="0">
                <a:solidFill>
                  <a:srgbClr val="272525"/>
                </a:solidFill>
                <a:highlight>
                  <a:srgbClr val="F0EDEA"/>
                </a:highlight>
                <a:latin typeface="Times New Roman" panose="02020603050405020304" pitchFamily="18" charset="0"/>
                <a:ea typeface="Consolas" pitchFamily="34" charset="-122"/>
                <a:cs typeface="Times New Roman" panose="02020603050405020304" pitchFamily="18" charset="0"/>
              </a:rPr>
              <a:t>AiCreationStrategy</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و </a:t>
            </a:r>
            <a:r>
              <a:rPr lang="en-US" sz="1750" dirty="0">
                <a:solidFill>
                  <a:srgbClr val="272525"/>
                </a:solidFill>
                <a:highlight>
                  <a:srgbClr val="F0EDEA"/>
                </a:highlight>
                <a:latin typeface="Times New Roman" panose="02020603050405020304" pitchFamily="18" charset="0"/>
                <a:ea typeface="Consolas" pitchFamily="34" charset="-122"/>
                <a:cs typeface="Times New Roman" panose="02020603050405020304" pitchFamily="18" charset="0"/>
              </a:rPr>
              <a:t>ManualCreationStrategy</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a:t>
            </a:r>
            <a:endParaRPr lang="en-US" sz="1750" dirty="0">
              <a:latin typeface="Times New Roman" panose="02020603050405020304" pitchFamily="18" charset="0"/>
              <a:cs typeface="Times New Roman" panose="02020603050405020304" pitchFamily="18" charset="0"/>
            </a:endParaRPr>
          </a:p>
        </p:txBody>
      </p:sp>
      <p:sp>
        <p:nvSpPr>
          <p:cNvPr id="14" name="Shape 12"/>
          <p:cNvSpPr/>
          <p:nvPr/>
        </p:nvSpPr>
        <p:spPr>
          <a:xfrm>
            <a:off x="790218" y="6304657"/>
            <a:ext cx="13034724" cy="1376958"/>
          </a:xfrm>
          <a:prstGeom prst="rect">
            <a:avLst/>
          </a:prstGeom>
          <a:solidFill>
            <a:srgbClr val="000000">
              <a:alpha val="4000"/>
            </a:srgbClr>
          </a:solidFill>
          <a:ln/>
        </p:spPr>
      </p:sp>
      <p:sp>
        <p:nvSpPr>
          <p:cNvPr id="15" name="Text 13"/>
          <p:cNvSpPr/>
          <p:nvPr/>
        </p:nvSpPr>
        <p:spPr>
          <a:xfrm>
            <a:off x="1023580" y="6368534"/>
            <a:ext cx="6062067" cy="361117"/>
          </a:xfrm>
          <a:prstGeom prst="rect">
            <a:avLst/>
          </a:prstGeom>
          <a:noFill/>
          <a:ln/>
        </p:spPr>
        <p:txBody>
          <a:bodyPr wrap="none" lIns="0" tIns="0" rIns="0" bIns="0" rtlCol="0" anchor="t"/>
          <a:lstStyle/>
          <a:p>
            <a:pPr marL="0" indent="0" algn="r" rtl="1">
              <a:lnSpc>
                <a:spcPts val="2800"/>
              </a:lnSpc>
              <a:buNone/>
            </a:pPr>
            <a:r>
              <a:rPr lang="en-US" sz="1750" b="1" dirty="0">
                <a:solidFill>
                  <a:srgbClr val="272525"/>
                </a:solidFill>
                <a:latin typeface="Times New Roman" panose="02020603050405020304" pitchFamily="18" charset="0"/>
                <a:ea typeface="Inter" pitchFamily="34" charset="-122"/>
                <a:cs typeface="Times New Roman" panose="02020603050405020304" pitchFamily="18" charset="0"/>
              </a:rPr>
              <a:t>نمط المصنع (Factory Pattern)</a:t>
            </a:r>
            <a:endParaRPr lang="en-US" sz="1750" dirty="0">
              <a:latin typeface="Times New Roman" panose="02020603050405020304" pitchFamily="18" charset="0"/>
              <a:cs typeface="Times New Roman" panose="02020603050405020304" pitchFamily="18" charset="0"/>
            </a:endParaRPr>
          </a:p>
        </p:txBody>
      </p:sp>
      <p:sp>
        <p:nvSpPr>
          <p:cNvPr id="16" name="Text 14"/>
          <p:cNvSpPr/>
          <p:nvPr/>
        </p:nvSpPr>
        <p:spPr>
          <a:xfrm>
            <a:off x="7544752" y="6368534"/>
            <a:ext cx="6062067" cy="1090970"/>
          </a:xfrm>
          <a:prstGeom prst="rect">
            <a:avLst/>
          </a:prstGeom>
          <a:noFill/>
          <a:ln/>
        </p:spPr>
        <p:txBody>
          <a:bodyPr wrap="square" lIns="0" tIns="0" rIns="0" bIns="0" rtlCol="0" anchor="t"/>
          <a:lstStyle/>
          <a:p>
            <a:pPr marL="0" indent="0" algn="r" rtl="1">
              <a:lnSpc>
                <a:spcPts val="2800"/>
              </a:lnSpc>
              <a:buNone/>
            </a:pP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يبسط إنشاء الاستراتيجية المطلوبة (</a:t>
            </a:r>
            <a:r>
              <a:rPr lang="en-US" sz="1750" dirty="0">
                <a:solidFill>
                  <a:srgbClr val="272525"/>
                </a:solidFill>
                <a:highlight>
                  <a:srgbClr val="F0EDEA"/>
                </a:highlight>
                <a:latin typeface="Times New Roman" panose="02020603050405020304" pitchFamily="18" charset="0"/>
                <a:ea typeface="Consolas" pitchFamily="34" charset="-122"/>
                <a:cs typeface="Times New Roman" panose="02020603050405020304" pitchFamily="18" charset="0"/>
              </a:rPr>
              <a:t>StrategyFactory</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بناءً على إدخال المستخدم (على سبيل المثال، ما إذا تم تحديد مربع اختيار "توليد </a:t>
            </a:r>
            <a:r>
              <a:rPr lang="en-US" sz="1750" dirty="0" err="1">
                <a:solidFill>
                  <a:srgbClr val="272525"/>
                </a:solidFill>
                <a:latin typeface="Times New Roman" panose="02020603050405020304" pitchFamily="18" charset="0"/>
                <a:ea typeface="Inter" pitchFamily="34" charset="-122"/>
                <a:cs typeface="Times New Roman" panose="02020603050405020304" pitchFamily="18" charset="0"/>
              </a:rPr>
              <a:t>بالذكاء</a:t>
            </a:r>
            <a:r>
              <a:rPr lang="en-US" sz="1750" dirty="0">
                <a:solidFill>
                  <a:srgbClr val="272525"/>
                </a:solidFill>
                <a:latin typeface="Times New Roman" panose="02020603050405020304" pitchFamily="18" charset="0"/>
                <a:ea typeface="Inter" pitchFamily="34" charset="-122"/>
                <a:cs typeface="Times New Roman" panose="02020603050405020304" pitchFamily="18" charset="0"/>
              </a:rPr>
              <a:t> </a:t>
            </a:r>
            <a:r>
              <a:rPr lang="en-US" sz="1750" dirty="0" err="1">
                <a:solidFill>
                  <a:srgbClr val="272525"/>
                </a:solidFill>
                <a:latin typeface="Times New Roman" panose="02020603050405020304" pitchFamily="18" charset="0"/>
                <a:ea typeface="Inter" pitchFamily="34" charset="-122"/>
                <a:cs typeface="Times New Roman" panose="02020603050405020304" pitchFamily="18" charset="0"/>
              </a:rPr>
              <a:t>الاصطناعي</a:t>
            </a:r>
            <a:r>
              <a:rPr lang="ar-SY" sz="1750" dirty="0">
                <a:solidFill>
                  <a:srgbClr val="272525"/>
                </a:solidFill>
                <a:latin typeface="Times New Roman" panose="02020603050405020304" pitchFamily="18" charset="0"/>
                <a:ea typeface="Inter" pitchFamily="34" charset="-122"/>
                <a:cs typeface="Times New Roman" panose="02020603050405020304" pitchFamily="18" charset="0"/>
              </a:rPr>
              <a:t>".</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862</Words>
  <Application>Microsoft Office PowerPoint</Application>
  <PresentationFormat>Custom</PresentationFormat>
  <Paragraphs>86</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Ammar Samrah</cp:lastModifiedBy>
  <cp:revision>4</cp:revision>
  <dcterms:created xsi:type="dcterms:W3CDTF">2025-08-02T18:36:22Z</dcterms:created>
  <dcterms:modified xsi:type="dcterms:W3CDTF">2025-08-02T19:31:03Z</dcterms:modified>
</cp:coreProperties>
</file>